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30" r:id="rId3"/>
    <p:sldId id="317" r:id="rId4"/>
    <p:sldId id="257" r:id="rId5"/>
    <p:sldId id="327" r:id="rId6"/>
    <p:sldId id="328" r:id="rId7"/>
    <p:sldId id="323" r:id="rId8"/>
    <p:sldId id="273" r:id="rId9"/>
    <p:sldId id="324" r:id="rId10"/>
    <p:sldId id="274" r:id="rId11"/>
    <p:sldId id="314" r:id="rId12"/>
    <p:sldId id="325" r:id="rId13"/>
    <p:sldId id="315" r:id="rId14"/>
    <p:sldId id="316" r:id="rId15"/>
    <p:sldId id="329" r:id="rId16"/>
    <p:sldId id="322" r:id="rId17"/>
    <p:sldId id="259" r:id="rId18"/>
    <p:sldId id="258" r:id="rId19"/>
    <p:sldId id="321" r:id="rId20"/>
    <p:sldId id="299" r:id="rId21"/>
    <p:sldId id="275" r:id="rId22"/>
    <p:sldId id="260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B321D-6583-485D-B2D2-FCAEFFC7098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83EE7-9742-46B0-B0B8-7DCAC0042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0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4D4D4D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0">
                <a:solidFill>
                  <a:srgbClr val="4D4D4D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0">
                <a:solidFill>
                  <a:srgbClr val="4D4D4D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0">
                <a:solidFill>
                  <a:srgbClr val="4D4D4D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0">
                <a:solidFill>
                  <a:srgbClr val="4D4D4D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4D4D4D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4D4D4D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4D4D4D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4D4D4D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0A6843-1362-9D4A-833D-73A78502A299}" type="slidenum">
              <a:rPr lang="en-US" sz="1200">
                <a:solidFill>
                  <a:schemeClr val="tx1"/>
                </a:solidFill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9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60BF062-9980-C042-B542-58BC05282C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8B9D2C-8D14-4326-81E8-94B59A1FB4B5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559E003-9CE8-A31D-F639-0516BEE67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59C396A-D7D3-D9DB-7446-8383BE513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36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CCDD9-9EF3-1F67-4F2D-693C382F3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496BB-9CB1-E91B-393A-BDE4ED9DD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62ACE-A2D9-C745-02ED-0DA429D8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6369-A367-BBC5-3839-6FF08668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John Wiley &amp; Sons,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01B47-2439-C3E5-E383-91A6B2AD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E9B27-81E9-FC42-E714-D8C4F8AB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9A5F7-7D57-E2F6-1C86-4D0FFF0B3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45688-A1E0-4321-7CB3-08A37809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CD93F-5C0D-EB70-7D81-9391A4B2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John Wiley &amp; Sons,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A8321-92F5-51CF-7EF3-518AE99C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1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B4C0D3-C94E-3DB6-4D16-9E40FB4F1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59EA7-9A28-2286-11D7-9357263B9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1A986-6BE8-0FDB-5E6F-F3B41E7A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8E688-B8E4-BB65-DDF3-C2CCB37A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John Wiley &amp; Sons,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98887-7123-9660-F648-F1E99651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5479"/>
            <a:ext cx="10972800" cy="8313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6068"/>
            <a:ext cx="5364480" cy="53766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2400" y="6477000"/>
            <a:ext cx="680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Copyright © 2016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7948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7F4F-3288-7E78-B34F-EC91F8F3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8EDC5-611F-41DB-CC51-99161096A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B90D4-74B4-1607-F2E2-3C71EB32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DDC73-9B26-BBB9-D744-60BF21B5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John Wiley &amp; Sons,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5CBAC-7C19-C740-8C92-A9175C8C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9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103D-CA32-DC9D-192F-D4060C7A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D38D0-907D-2D16-B6AF-83A99FA30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F0ECF-B620-9396-873A-736256CE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3211B-5E60-0BD4-B417-F52FD58F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John Wiley &amp; Sons,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7DF7A-9A25-9A72-CC8B-331C56DA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8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597E-F184-21EF-1FEF-331E6E6D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81D21-18D1-CBAC-51A1-45BB30E45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BFDAC-C495-004B-953A-64ED78192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61491-4EA6-8345-1F02-5E275283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AE281-69C8-2BF1-E8C2-633FAC43B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John Wiley &amp; Sons,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423DC-3A51-18B0-9157-8A73A227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9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90861-DD33-E06B-3965-A88A58D1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47830-9514-45E0-1DBB-2FD6665F6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FBCFC-9F77-6DDE-B2B9-765F6ECD7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25185-365F-27A8-0219-287AD26D5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CD203-210D-E71F-0E02-569BE218D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7D7BD-008D-5C1A-6CA8-CF4EC4A95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72020C-5C00-9E37-A214-105BC028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John Wiley &amp; Sons, Inc.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4F8CB6-2C67-DBEC-E874-949B1B86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7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0CCC7-365F-7F32-3973-DDF4B57AB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A8E8F-9955-DE6E-C27F-8CEEB1F1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E73E2-725A-3EFE-B00D-AEF7D203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John Wiley &amp; Sons, Inc.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16248-0521-9079-B65A-80B7B698C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7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E3EBD-D619-66EA-72D7-FCBF2232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74646F-9B1D-60DD-83A1-443BBA5D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John Wiley &amp; Sons,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D7D5C-E13F-A77B-1911-F0ED0DEF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6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48EE-6250-808B-823A-0DE7E194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6BC53-06C3-8BE1-3F23-E0461F150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95843-C7D7-FA8D-E08F-B11C733F4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4A686-4394-9D1F-F0C6-378CAD58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BCFEC-EE48-6497-99B2-A375C5F8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John Wiley &amp; Sons,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9AABE-BDDE-5CB5-B36C-F6BB0AE0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6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6A5B-C084-B85A-B254-7EB65556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130E96-B6E0-5E2F-28B4-C06EF088C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89AA9-FF1D-78F5-EBAD-EAB8FA0A5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1996E-C3C5-1EAB-0D8F-C517DE458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F5DAA-B4E5-7BB7-1822-96950A3D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John Wiley &amp; Sons,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8CE64-67B6-E222-90AA-E9B88F07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95682F-0E12-BC8B-C9CF-E07FECC5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F7ACC-5F38-5730-AEB7-634A59F9A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6C55A-E683-D481-F327-15D88E435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291E0-7A33-C9AE-05C3-8E3085E22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2016 John Wiley &amp; Sons,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B77BB-73E4-4CF8-14F1-D9DE7B21F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F84A-DA2C-4F8B-B4B1-C7C8901D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4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0395-8778-3220-BCA6-10E79596D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1348"/>
          </a:xfrm>
        </p:spPr>
        <p:txBody>
          <a:bodyPr>
            <a:normAutofit fontScale="90000"/>
          </a:bodyPr>
          <a:lstStyle/>
          <a:p>
            <a:r>
              <a:rPr lang="en-US" dirty="0"/>
              <a:t>Respiration in eukaryotic cells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D3262-2436-02D6-C086-3E2B538F05A5}"/>
              </a:ext>
            </a:extLst>
          </p:cNvPr>
          <p:cNvSpPr txBox="1"/>
          <p:nvPr/>
        </p:nvSpPr>
        <p:spPr>
          <a:xfrm>
            <a:off x="6735192" y="522007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Biochemistry; Garrett, Grisham</a:t>
            </a:r>
          </a:p>
          <a:p>
            <a:r>
              <a:rPr lang="en-US" dirty="0"/>
              <a:t>Alberts et al.; Molecular Biology of the Cell</a:t>
            </a:r>
          </a:p>
        </p:txBody>
      </p:sp>
    </p:spTree>
    <p:extLst>
      <p:ext uri="{BB962C8B-B14F-4D97-AF65-F5344CB8AC3E}">
        <p14:creationId xmlns:p14="http://schemas.microsoft.com/office/powerpoint/2010/main" val="233175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co\Desktop\classes\Neuroendocrinology\2009-11-11\006.jpg">
            <a:extLst>
              <a:ext uri="{FF2B5EF4-FFF2-40B4-BE49-F238E27FC236}">
                <a16:creationId xmlns:a16="http://schemas.microsoft.com/office/drawing/2014/main" id="{13AA6CED-94AD-7DE1-2988-3D817A386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/>
          <a:stretch/>
        </p:blipFill>
        <p:spPr bwMode="auto">
          <a:xfrm>
            <a:off x="7146388" y="0"/>
            <a:ext cx="5045612" cy="687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5">
            <a:extLst>
              <a:ext uri="{FF2B5EF4-FFF2-40B4-BE49-F238E27FC236}">
                <a16:creationId xmlns:a16="http://schemas.microsoft.com/office/drawing/2014/main" id="{52B8811D-3283-CCF4-4E25-796A40827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5398" y="78085"/>
            <a:ext cx="121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>
                <a:latin typeface="Arial" panose="020B0604020202020204" pitchFamily="34" charset="0"/>
              </a:rPr>
              <a:t>Krebs 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FA268-C688-747E-567B-2008D12762D6}"/>
              </a:ext>
            </a:extLst>
          </p:cNvPr>
          <p:cNvSpPr txBox="1"/>
          <p:nvPr/>
        </p:nvSpPr>
        <p:spPr>
          <a:xfrm>
            <a:off x="212389" y="1123682"/>
            <a:ext cx="672883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Acetate feeds the Krebs cycle </a:t>
            </a:r>
            <a:r>
              <a:rPr lang="en-US" sz="2000" i="1" dirty="0"/>
              <a:t>(complex biochemical process)</a:t>
            </a:r>
          </a:p>
          <a:p>
            <a:r>
              <a:rPr lang="en-US" sz="2000" b="1" dirty="0"/>
              <a:t>allowing protonation</a:t>
            </a:r>
            <a:r>
              <a:rPr lang="en-US" sz="1400" dirty="0"/>
              <a:t> (H</a:t>
            </a:r>
            <a:r>
              <a:rPr lang="en-US" sz="1400" baseline="30000" dirty="0"/>
              <a:t>+</a:t>
            </a:r>
            <a:r>
              <a:rPr lang="en-US" sz="1400" dirty="0"/>
              <a:t> binding) </a:t>
            </a:r>
            <a:r>
              <a:rPr lang="en-US" sz="2000" b="1" dirty="0"/>
              <a:t>of two intermediate products:</a:t>
            </a:r>
          </a:p>
          <a:p>
            <a:endParaRPr lang="en-US" sz="2000" b="1" dirty="0"/>
          </a:p>
          <a:p>
            <a:pPr marL="342900" indent="-342900">
              <a:buFontTx/>
              <a:buChar char="-"/>
            </a:pPr>
            <a:r>
              <a:rPr lang="en-US" altLang="es-MX" sz="2000" b="1" dirty="0">
                <a:latin typeface="Arial" panose="020B0604020202020204" pitchFamily="34" charset="0"/>
              </a:rPr>
              <a:t>NADH: Nicotinamide (vitamin B</a:t>
            </a:r>
            <a:r>
              <a:rPr lang="en-US" altLang="es-MX" sz="2000" b="1" baseline="-25000" dirty="0">
                <a:latin typeface="Arial" panose="020B0604020202020204" pitchFamily="34" charset="0"/>
              </a:rPr>
              <a:t>3</a:t>
            </a:r>
            <a:r>
              <a:rPr lang="en-US" altLang="es-MX" sz="2000" b="1" dirty="0">
                <a:latin typeface="Arial" panose="020B0604020202020204" pitchFamily="34" charset="0"/>
              </a:rPr>
              <a:t>), and</a:t>
            </a:r>
          </a:p>
          <a:p>
            <a:pPr marL="342900" indent="-342900">
              <a:buFontTx/>
              <a:buChar char="-"/>
            </a:pPr>
            <a:endParaRPr lang="en-US" altLang="es-MX" sz="2000" b="1" dirty="0"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es-MX" sz="2000" b="1" dirty="0">
                <a:latin typeface="Arial" panose="020B0604020202020204" pitchFamily="34" charset="0"/>
              </a:rPr>
              <a:t>FADH</a:t>
            </a:r>
            <a:r>
              <a:rPr lang="en-US" altLang="es-MX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es-MX" sz="2000" b="1" dirty="0">
                <a:latin typeface="Arial" panose="020B0604020202020204" pitchFamily="34" charset="0"/>
              </a:rPr>
              <a:t>: Flavoprotein (vitamin B</a:t>
            </a:r>
            <a:r>
              <a:rPr lang="en-US" altLang="es-MX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es-MX" sz="2000" b="1" dirty="0">
                <a:latin typeface="Arial" panose="020B0604020202020204" pitchFamily="34" charset="0"/>
              </a:rPr>
              <a:t>, or riboflavin)</a:t>
            </a:r>
          </a:p>
          <a:p>
            <a:endParaRPr lang="en-US" sz="2000" b="1" dirty="0"/>
          </a:p>
          <a:p>
            <a:endParaRPr lang="en-US" altLang="es-MX" sz="2000" b="1" dirty="0">
              <a:latin typeface="Arial" panose="020B0604020202020204" pitchFamily="34" charset="0"/>
            </a:endParaRPr>
          </a:p>
          <a:p>
            <a:endParaRPr lang="en-US" altLang="es-MX" sz="2000" b="1" dirty="0">
              <a:latin typeface="Arial" panose="020B0604020202020204" pitchFamily="34" charset="0"/>
            </a:endParaRPr>
          </a:p>
          <a:p>
            <a:endParaRPr lang="en-US" altLang="es-MX" sz="2000" b="1" dirty="0">
              <a:latin typeface="Arial" panose="020B0604020202020204" pitchFamily="34" charset="0"/>
            </a:endParaRPr>
          </a:p>
          <a:p>
            <a:endParaRPr lang="en-US" altLang="es-MX" sz="2000" b="1" dirty="0">
              <a:latin typeface="Arial" panose="020B0604020202020204" pitchFamily="34" charset="0"/>
            </a:endParaRPr>
          </a:p>
          <a:p>
            <a:endParaRPr lang="en-US" altLang="es-MX" sz="2000" b="1" dirty="0">
              <a:latin typeface="Arial" panose="020B0604020202020204" pitchFamily="34" charset="0"/>
            </a:endParaRPr>
          </a:p>
          <a:p>
            <a:endParaRPr lang="en-US" altLang="es-MX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s-MX" sz="3200" b="1" dirty="0">
                <a:latin typeface="Arial" panose="020B0604020202020204" pitchFamily="34" charset="0"/>
              </a:rPr>
              <a:t>NADH and FADH</a:t>
            </a:r>
            <a:r>
              <a:rPr lang="en-US" altLang="es-MX" sz="3200" b="1" baseline="-25000" dirty="0">
                <a:latin typeface="Arial" panose="020B0604020202020204" pitchFamily="34" charset="0"/>
              </a:rPr>
              <a:t>2 </a:t>
            </a:r>
            <a:r>
              <a:rPr lang="en-US" altLang="es-MX" sz="3200" b="1" dirty="0">
                <a:latin typeface="Arial" panose="020B0604020202020204" pitchFamily="34" charset="0"/>
              </a:rPr>
              <a:t>are </a:t>
            </a:r>
          </a:p>
          <a:p>
            <a:pPr algn="ctr"/>
            <a:r>
              <a:rPr lang="en-US" altLang="es-MX" sz="3200" b="1" u="sng" dirty="0">
                <a:solidFill>
                  <a:schemeClr val="accent1"/>
                </a:solidFill>
                <a:latin typeface="Arial" panose="020B0604020202020204" pitchFamily="34" charset="0"/>
              </a:rPr>
              <a:t>proton</a:t>
            </a:r>
            <a:r>
              <a:rPr lang="en-US" altLang="es-MX" sz="3200" b="1" dirty="0">
                <a:latin typeface="Arial" panose="020B0604020202020204" pitchFamily="34" charset="0"/>
              </a:rPr>
              <a:t> </a:t>
            </a:r>
            <a:r>
              <a:rPr lang="en-US" altLang="es-MX" sz="3200" b="1" u="sng" dirty="0">
                <a:latin typeface="Arial" panose="020B0604020202020204" pitchFamily="34" charset="0"/>
              </a:rPr>
              <a:t>donors </a:t>
            </a:r>
            <a:r>
              <a:rPr lang="en-US" altLang="es-MX" sz="3200" b="1" dirty="0">
                <a:latin typeface="Arial" panose="020B0604020202020204" pitchFamily="34" charset="0"/>
              </a:rPr>
              <a:t>in mitochondria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B80326-1B3E-CCF7-5E71-F6655F4BA37F}"/>
              </a:ext>
            </a:extLst>
          </p:cNvPr>
          <p:cNvSpPr/>
          <p:nvPr/>
        </p:nvSpPr>
        <p:spPr>
          <a:xfrm>
            <a:off x="8820150" y="2800350"/>
            <a:ext cx="468654" cy="247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1E82B7-6581-413B-8EBE-EF2098FF4C27}"/>
              </a:ext>
            </a:extLst>
          </p:cNvPr>
          <p:cNvSpPr/>
          <p:nvPr/>
        </p:nvSpPr>
        <p:spPr>
          <a:xfrm>
            <a:off x="7743825" y="4495800"/>
            <a:ext cx="468654" cy="247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882EFE-DD46-4906-2061-A53C54D67540}"/>
              </a:ext>
            </a:extLst>
          </p:cNvPr>
          <p:cNvSpPr/>
          <p:nvPr/>
        </p:nvSpPr>
        <p:spPr>
          <a:xfrm>
            <a:off x="9785973" y="5448300"/>
            <a:ext cx="468654" cy="247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AEA21C-DA94-1B0C-D350-6A701BA27C11}"/>
              </a:ext>
            </a:extLst>
          </p:cNvPr>
          <p:cNvSpPr/>
          <p:nvPr/>
        </p:nvSpPr>
        <p:spPr>
          <a:xfrm>
            <a:off x="10277475" y="5067300"/>
            <a:ext cx="468654" cy="247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B5674C-3F6D-D65B-A362-9F91AA5F3A35}"/>
              </a:ext>
            </a:extLst>
          </p:cNvPr>
          <p:cNvSpPr txBox="1"/>
          <p:nvPr/>
        </p:nvSpPr>
        <p:spPr>
          <a:xfrm>
            <a:off x="986992" y="78085"/>
            <a:ext cx="51796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Krebs cycle</a:t>
            </a:r>
            <a:r>
              <a:rPr lang="en-US" sz="2000" dirty="0"/>
              <a:t> (mitochondrial matrix)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815DA9-B7EA-3F29-13E8-7D3BCBF904FD}"/>
              </a:ext>
            </a:extLst>
          </p:cNvPr>
          <p:cNvSpPr/>
          <p:nvPr/>
        </p:nvSpPr>
        <p:spPr>
          <a:xfrm>
            <a:off x="7146388" y="2031324"/>
            <a:ext cx="529207" cy="1397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75247-337F-794B-5FE1-A4CD04D257DD}"/>
              </a:ext>
            </a:extLst>
          </p:cNvPr>
          <p:cNvSpPr/>
          <p:nvPr/>
        </p:nvSpPr>
        <p:spPr>
          <a:xfrm>
            <a:off x="7146389" y="4888990"/>
            <a:ext cx="333404" cy="1969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5D3129-6F13-CEFC-EEB1-AB87861FA7A1}"/>
              </a:ext>
            </a:extLst>
          </p:cNvPr>
          <p:cNvSpPr/>
          <p:nvPr/>
        </p:nvSpPr>
        <p:spPr>
          <a:xfrm>
            <a:off x="7146389" y="2924175"/>
            <a:ext cx="187099" cy="166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38FF8C-06D8-2D79-EB13-92022C32F7FA}"/>
              </a:ext>
            </a:extLst>
          </p:cNvPr>
          <p:cNvSpPr/>
          <p:nvPr/>
        </p:nvSpPr>
        <p:spPr>
          <a:xfrm>
            <a:off x="7146387" y="4559699"/>
            <a:ext cx="68229" cy="32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2A427C-76AA-83D9-ADE8-A547A24F4AB0}"/>
              </a:ext>
            </a:extLst>
          </p:cNvPr>
          <p:cNvSpPr txBox="1"/>
          <p:nvPr/>
        </p:nvSpPr>
        <p:spPr>
          <a:xfrm>
            <a:off x="2169003" y="3332548"/>
            <a:ext cx="256846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en-US" sz="1800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H</a:t>
            </a:r>
            <a:r>
              <a:rPr lang="en-US" sz="1800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NADH </a:t>
            </a:r>
          </a:p>
          <a:p>
            <a:endParaRPr lang="en-US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endParaRPr lang="en-US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FAD</a:t>
            </a:r>
            <a:r>
              <a:rPr lang="en-US" sz="1800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 2H</a:t>
            </a:r>
            <a:r>
              <a:rPr lang="en-US" sz="1800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FADH</a:t>
            </a:r>
            <a:r>
              <a:rPr lang="en-US" sz="18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E06702-14B0-4C62-36CE-B2D4658E1E93}"/>
              </a:ext>
            </a:extLst>
          </p:cNvPr>
          <p:cNvSpPr/>
          <p:nvPr/>
        </p:nvSpPr>
        <p:spPr>
          <a:xfrm>
            <a:off x="9288804" y="1408176"/>
            <a:ext cx="2785794" cy="62314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C5708B4B-ADCE-78E5-BF5E-F6BF9F551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388" y="0"/>
            <a:ext cx="1465405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Production of NADH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FADH</a:t>
            </a:r>
            <a:r>
              <a:rPr lang="en-US" altLang="es-MX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from Acetate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AcetylCoA</a:t>
            </a:r>
            <a:r>
              <a:rPr lang="en-US" alt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DD61F85-988A-ABE8-586F-FA01C5A0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10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55BC60-C134-5A6D-378F-C2A7A7628162}"/>
              </a:ext>
            </a:extLst>
          </p:cNvPr>
          <p:cNvSpPr/>
          <p:nvPr/>
        </p:nvSpPr>
        <p:spPr>
          <a:xfrm>
            <a:off x="429768" y="5067300"/>
            <a:ext cx="6318504" cy="120548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Users\Marco\Desktop\classes\Neuroendocrinology\2009-11-11\022.jpg">
            <a:extLst>
              <a:ext uri="{FF2B5EF4-FFF2-40B4-BE49-F238E27FC236}">
                <a16:creationId xmlns:a16="http://schemas.microsoft.com/office/drawing/2014/main" id="{03D36940-0268-1A76-3F42-52D1776A5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/>
          <a:stretch/>
        </p:blipFill>
        <p:spPr bwMode="auto">
          <a:xfrm>
            <a:off x="4208015" y="984739"/>
            <a:ext cx="7983985" cy="508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>
            <a:extLst>
              <a:ext uri="{FF2B5EF4-FFF2-40B4-BE49-F238E27FC236}">
                <a16:creationId xmlns:a16="http://schemas.microsoft.com/office/drawing/2014/main" id="{4401FC1B-845E-C98F-1698-3BEAFF59D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34" y="8513"/>
            <a:ext cx="8443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s-MX" sz="3600" b="1" dirty="0">
                <a:latin typeface="Arial" panose="020B0604020202020204" pitchFamily="34" charset="0"/>
              </a:rPr>
              <a:t>Oxidative Phosphorylation</a:t>
            </a:r>
            <a:r>
              <a:rPr lang="en-US" altLang="es-MX" sz="2000" dirty="0">
                <a:latin typeface="Arial" panose="020B0604020202020204" pitchFamily="34" charset="0"/>
              </a:rPr>
              <a:t> (mitochondria)</a:t>
            </a:r>
            <a:endParaRPr lang="en-US" altLang="es-MX" sz="36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MX" sz="2000" dirty="0">
                <a:latin typeface="Arial" panose="020B0604020202020204" pitchFamily="34" charset="0"/>
              </a:rPr>
              <a:t>Creation of the proton gradient by a chain of cytochrome oxidoreductions</a:t>
            </a:r>
          </a:p>
        </p:txBody>
      </p:sp>
      <p:sp>
        <p:nvSpPr>
          <p:cNvPr id="9221" name="TextBox 4">
            <a:extLst>
              <a:ext uri="{FF2B5EF4-FFF2-40B4-BE49-F238E27FC236}">
                <a16:creationId xmlns:a16="http://schemas.microsoft.com/office/drawing/2014/main" id="{C095E122-CE1B-BC6B-8708-F787E34DB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257836"/>
            <a:ext cx="428853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s-MX" sz="1800" dirty="0">
                <a:latin typeface="Arial" panose="020B0604020202020204" pitchFamily="34" charset="0"/>
              </a:rPr>
              <a:t>In the presence of O</a:t>
            </a:r>
            <a:r>
              <a:rPr lang="en-US" altLang="es-MX" sz="1800" baseline="-25000" dirty="0">
                <a:latin typeface="Arial" panose="020B0604020202020204" pitchFamily="34" charset="0"/>
              </a:rPr>
              <a:t>2</a:t>
            </a:r>
            <a:r>
              <a:rPr lang="en-US" altLang="es-MX" sz="1800" dirty="0">
                <a:latin typeface="Arial" panose="020B0604020202020204" pitchFamily="34" charset="0"/>
              </a:rPr>
              <a:t>, a series of protein complexes use </a:t>
            </a:r>
            <a:r>
              <a:rPr lang="en-US" altLang="es-MX" sz="1800" dirty="0">
                <a:solidFill>
                  <a:srgbClr val="7030A0"/>
                </a:solidFill>
                <a:latin typeface="Arial" panose="020B0604020202020204" pitchFamily="34" charset="0"/>
              </a:rPr>
              <a:t>cytochrome, iron, </a:t>
            </a:r>
            <a:r>
              <a:rPr lang="en-US" altLang="es-MX" sz="1800" dirty="0">
                <a:latin typeface="Arial" panose="020B0604020202020204" pitchFamily="34" charset="0"/>
              </a:rPr>
              <a:t>and</a:t>
            </a:r>
            <a:r>
              <a:rPr lang="en-US" altLang="es-MX" sz="1800" dirty="0">
                <a:solidFill>
                  <a:srgbClr val="7030A0"/>
                </a:solidFill>
                <a:latin typeface="Arial" panose="020B0604020202020204" pitchFamily="34" charset="0"/>
              </a:rPr>
              <a:t> copper</a:t>
            </a:r>
            <a:r>
              <a:rPr lang="en-US" altLang="es-MX" sz="1800" dirty="0">
                <a:latin typeface="Arial" panose="020B0604020202020204" pitchFamily="34" charset="0"/>
              </a:rPr>
              <a:t> </a:t>
            </a:r>
            <a:r>
              <a:rPr lang="en-US" altLang="es-MX" sz="1800" dirty="0">
                <a:solidFill>
                  <a:schemeClr val="accent1"/>
                </a:solidFill>
                <a:latin typeface="Arial" panose="020B0604020202020204" pitchFamily="34" charset="0"/>
              </a:rPr>
              <a:t>(complexes I-II-III-IV) to:</a:t>
            </a:r>
          </a:p>
          <a:p>
            <a:pPr>
              <a:spcBef>
                <a:spcPct val="0"/>
              </a:spcBef>
              <a:buNone/>
            </a:pPr>
            <a:endParaRPr lang="en-US" altLang="es-MX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s-MX" sz="1800" dirty="0">
                <a:latin typeface="Arial" panose="020B0604020202020204" pitchFamily="34" charset="0"/>
              </a:rPr>
              <a:t>take protons from NADH and FADH</a:t>
            </a:r>
            <a:r>
              <a:rPr lang="en-US" altLang="es-MX" sz="1800" baseline="-25000" dirty="0">
                <a:latin typeface="Arial" panose="020B0604020202020204" pitchFamily="34" charset="0"/>
              </a:rPr>
              <a:t>2</a:t>
            </a:r>
            <a:r>
              <a:rPr lang="en-US" altLang="es-MX" sz="1800" dirty="0">
                <a:latin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s-MX" sz="18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s-MX" sz="1800" dirty="0">
                <a:latin typeface="Arial" panose="020B0604020202020204" pitchFamily="34" charset="0"/>
              </a:rPr>
              <a:t>move them from the Matrix to the Intramembrane Mitochondrial (IM) membrane, and hence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s-MX" sz="18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s-MX" sz="2400" b="1" u="sng" dirty="0">
                <a:solidFill>
                  <a:schemeClr val="accent1"/>
                </a:solidFill>
                <a:latin typeface="Arial" panose="020B0604020202020204" pitchFamily="34" charset="0"/>
              </a:rPr>
              <a:t>create a H</a:t>
            </a:r>
            <a:r>
              <a:rPr lang="en-US" altLang="es-MX" sz="2400" b="1" u="sng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+</a:t>
            </a:r>
            <a:r>
              <a:rPr lang="en-US" altLang="es-MX" sz="2400" b="1" u="sng" dirty="0">
                <a:solidFill>
                  <a:schemeClr val="accent1"/>
                </a:solidFill>
                <a:latin typeface="Arial" panose="020B0604020202020204" pitchFamily="34" charset="0"/>
              </a:rPr>
              <a:t> gradient</a:t>
            </a:r>
          </a:p>
          <a:p>
            <a:pPr>
              <a:spcBef>
                <a:spcPct val="0"/>
              </a:spcBef>
              <a:buNone/>
            </a:pPr>
            <a:r>
              <a:rPr lang="en-US" altLang="es-MX" sz="1600" dirty="0">
                <a:latin typeface="Arial" panose="020B0604020202020204" pitchFamily="34" charset="0"/>
              </a:rPr>
              <a:t>across the mitochondrial membrane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64C63F-6647-BABE-7774-E68987284A62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409024" y="4572881"/>
            <a:ext cx="7128770" cy="9541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8B2B2EC-00A1-815C-FFE9-CCF22472FFA3}"/>
              </a:ext>
            </a:extLst>
          </p:cNvPr>
          <p:cNvSpPr/>
          <p:nvPr/>
        </p:nvSpPr>
        <p:spPr>
          <a:xfrm>
            <a:off x="5521911" y="1093763"/>
            <a:ext cx="6393424" cy="405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794CC1-7ABC-09D4-F596-726B255BFA43}"/>
              </a:ext>
            </a:extLst>
          </p:cNvPr>
          <p:cNvSpPr/>
          <p:nvPr/>
        </p:nvSpPr>
        <p:spPr>
          <a:xfrm>
            <a:off x="4208014" y="2185416"/>
            <a:ext cx="1442977" cy="47575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21C53-8343-6D52-E6F3-3EBD402341BD}"/>
              </a:ext>
            </a:extLst>
          </p:cNvPr>
          <p:cNvSpPr/>
          <p:nvPr/>
        </p:nvSpPr>
        <p:spPr>
          <a:xfrm>
            <a:off x="4208015" y="4043890"/>
            <a:ext cx="541522" cy="29486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BD99EA-37CD-0459-F716-9B3360A93905}"/>
              </a:ext>
            </a:extLst>
          </p:cNvPr>
          <p:cNvSpPr txBox="1"/>
          <p:nvPr/>
        </p:nvSpPr>
        <p:spPr>
          <a:xfrm>
            <a:off x="267113" y="5049934"/>
            <a:ext cx="3141911" cy="954107"/>
          </a:xfrm>
          <a:prstGeom prst="rect">
            <a:avLst/>
          </a:prstGeom>
          <a:noFill/>
          <a:ln w="635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This process needs oxygen (O</a:t>
            </a:r>
            <a:r>
              <a:rPr lang="en-US" sz="2800" b="1" baseline="-25000" dirty="0"/>
              <a:t>2</a:t>
            </a:r>
            <a:r>
              <a:rPr lang="en-US" sz="2800" b="1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C4FDD5-699B-1C55-99CE-290E9691185A}"/>
              </a:ext>
            </a:extLst>
          </p:cNvPr>
          <p:cNvSpPr txBox="1"/>
          <p:nvPr/>
        </p:nvSpPr>
        <p:spPr>
          <a:xfrm>
            <a:off x="6198580" y="4359703"/>
            <a:ext cx="138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 [H</a:t>
            </a:r>
            <a:r>
              <a:rPr lang="en-US" b="1" baseline="30000" dirty="0"/>
              <a:t>+</a:t>
            </a:r>
            <a:r>
              <a:rPr lang="en-US" b="1" dirty="0"/>
              <a:t>]</a:t>
            </a:r>
            <a:r>
              <a:rPr lang="en-US" b="1" baseline="-25000" dirty="0"/>
              <a:t>Matrix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649097-2DF6-350C-AB02-05C006B84D48}"/>
              </a:ext>
            </a:extLst>
          </p:cNvPr>
          <p:cNvSpPr txBox="1"/>
          <p:nvPr/>
        </p:nvSpPr>
        <p:spPr>
          <a:xfrm>
            <a:off x="6094257" y="172372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 [H</a:t>
            </a:r>
            <a:r>
              <a:rPr lang="en-US" b="1" baseline="30000" dirty="0"/>
              <a:t>+</a:t>
            </a:r>
            <a:r>
              <a:rPr lang="en-US" b="1" dirty="0"/>
              <a:t>]</a:t>
            </a:r>
            <a:r>
              <a:rPr lang="en-US" b="1" baseline="-25000" dirty="0"/>
              <a:t>IM space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E03042-92F3-89EC-D41C-74FD68237A77}"/>
              </a:ext>
            </a:extLst>
          </p:cNvPr>
          <p:cNvSpPr txBox="1"/>
          <p:nvPr/>
        </p:nvSpPr>
        <p:spPr>
          <a:xfrm>
            <a:off x="5434153" y="6211894"/>
            <a:ext cx="537775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H</a:t>
            </a:r>
            <a:r>
              <a:rPr lang="en-US" sz="2800" b="1" baseline="30000" dirty="0">
                <a:solidFill>
                  <a:schemeClr val="accent1"/>
                </a:solidFill>
              </a:rPr>
              <a:t>+</a:t>
            </a:r>
            <a:r>
              <a:rPr lang="en-US" sz="2800" b="1" dirty="0">
                <a:solidFill>
                  <a:schemeClr val="accent1"/>
                </a:solidFill>
              </a:rPr>
              <a:t> gradient = [H</a:t>
            </a:r>
            <a:r>
              <a:rPr lang="en-US" sz="2800" b="1" baseline="30000" dirty="0">
                <a:solidFill>
                  <a:schemeClr val="accent1"/>
                </a:solidFill>
              </a:rPr>
              <a:t>+</a:t>
            </a:r>
            <a:r>
              <a:rPr lang="en-US" sz="2800" b="1" dirty="0">
                <a:solidFill>
                  <a:schemeClr val="accent1"/>
                </a:solidFill>
              </a:rPr>
              <a:t>]</a:t>
            </a:r>
            <a:r>
              <a:rPr lang="en-US" sz="2800" b="1" baseline="-25000" dirty="0">
                <a:solidFill>
                  <a:schemeClr val="accent1"/>
                </a:solidFill>
              </a:rPr>
              <a:t>IM space</a:t>
            </a:r>
            <a:r>
              <a:rPr lang="en-US" sz="2800" b="1" dirty="0">
                <a:solidFill>
                  <a:schemeClr val="accent1"/>
                </a:solidFill>
              </a:rPr>
              <a:t> -  [H</a:t>
            </a:r>
            <a:r>
              <a:rPr lang="en-US" sz="2800" b="1" baseline="30000" dirty="0">
                <a:solidFill>
                  <a:schemeClr val="accent1"/>
                </a:solidFill>
              </a:rPr>
              <a:t>+</a:t>
            </a:r>
            <a:r>
              <a:rPr lang="en-US" sz="2800" b="1" dirty="0">
                <a:solidFill>
                  <a:schemeClr val="accent1"/>
                </a:solidFill>
              </a:rPr>
              <a:t>]</a:t>
            </a:r>
            <a:r>
              <a:rPr lang="en-US" sz="2800" b="1" baseline="-25000" dirty="0">
                <a:solidFill>
                  <a:schemeClr val="accent1"/>
                </a:solidFill>
              </a:rPr>
              <a:t>Matrix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ABBEFB-8FBD-CCD3-3C6F-724DECA9D9EC}"/>
              </a:ext>
            </a:extLst>
          </p:cNvPr>
          <p:cNvSpPr txBox="1"/>
          <p:nvPr/>
        </p:nvSpPr>
        <p:spPr>
          <a:xfrm>
            <a:off x="4749537" y="2362737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(IM space)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11BF02-74B3-ED88-DB7A-A68E5F18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8797-76AD-6A9C-5B78-76702F73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350" y="107673"/>
            <a:ext cx="8918359" cy="1325563"/>
          </a:xfrm>
        </p:spPr>
        <p:txBody>
          <a:bodyPr/>
          <a:lstStyle/>
          <a:p>
            <a:r>
              <a:rPr lang="en-US" b="1" dirty="0"/>
              <a:t>Where is mitochondrial energy stored?</a:t>
            </a:r>
          </a:p>
        </p:txBody>
      </p:sp>
      <p:pic>
        <p:nvPicPr>
          <p:cNvPr id="10242" name="Picture 2" descr="C:\Users\Marco\Desktop\classes\Neuroendocrinology\2009-11-11\023.jpg">
            <a:extLst>
              <a:ext uri="{FF2B5EF4-FFF2-40B4-BE49-F238E27FC236}">
                <a16:creationId xmlns:a16="http://schemas.microsoft.com/office/drawing/2014/main" id="{DBDD2988-9A75-11DC-6D8C-92CB4560A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86" y="1243374"/>
            <a:ext cx="5257800" cy="516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44785A-FD43-2BBE-9C53-903A308E548D}"/>
              </a:ext>
            </a:extLst>
          </p:cNvPr>
          <p:cNvSpPr txBox="1"/>
          <p:nvPr/>
        </p:nvSpPr>
        <p:spPr>
          <a:xfrm>
            <a:off x="588144" y="2523464"/>
            <a:ext cx="6094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Proton gradients temporarily store energy in mitochondria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86755-6EB9-D7A1-7047-F280F8EE52CF}"/>
              </a:ext>
            </a:extLst>
          </p:cNvPr>
          <p:cNvSpPr txBox="1"/>
          <p:nvPr/>
        </p:nvSpPr>
        <p:spPr>
          <a:xfrm rot="1488103">
            <a:off x="9129099" y="3831336"/>
            <a:ext cx="80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matrix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0B613-1FE3-7429-EBD2-14F19CAEFAD3}"/>
              </a:ext>
            </a:extLst>
          </p:cNvPr>
          <p:cNvSpPr txBox="1"/>
          <p:nvPr/>
        </p:nvSpPr>
        <p:spPr>
          <a:xfrm rot="19189328">
            <a:off x="8999071" y="4168380"/>
            <a:ext cx="227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Intermembrane space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EE77AD-1982-2A85-3313-A22851D7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99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>
            <a:extLst>
              <a:ext uri="{FF2B5EF4-FFF2-40B4-BE49-F238E27FC236}">
                <a16:creationId xmlns:a16="http://schemas.microsoft.com/office/drawing/2014/main" id="{B4949D65-D20D-7425-CC2C-92F3B0ABE2F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15565" y="97623"/>
            <a:ext cx="10305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4000" b="1" dirty="0">
                <a:latin typeface="Arial" panose="020B0604020202020204" pitchFamily="34" charset="0"/>
              </a:rPr>
              <a:t>A reverse proton pump synthetizes ATP</a:t>
            </a:r>
          </a:p>
        </p:txBody>
      </p:sp>
      <p:sp>
        <p:nvSpPr>
          <p:cNvPr id="10245" name="TextBox 4">
            <a:extLst>
              <a:ext uri="{FF2B5EF4-FFF2-40B4-BE49-F238E27FC236}">
                <a16:creationId xmlns:a16="http://schemas.microsoft.com/office/drawing/2014/main" id="{21A9C23B-7495-76C3-8BE8-AB0DD1654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56" y="1993363"/>
            <a:ext cx="513892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000" b="1" dirty="0">
                <a:latin typeface="Arial" panose="020B0604020202020204" pitchFamily="34" charset="0"/>
              </a:rPr>
              <a:t>In the matrix of mitochondria: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000" b="1" dirty="0">
                <a:latin typeface="Arial" panose="020B0604020202020204" pitchFamily="34" charset="0"/>
              </a:rPr>
              <a:t>In the presence of a H</a:t>
            </a:r>
            <a:r>
              <a:rPr lang="en-US" altLang="es-MX" sz="2000" b="1" baseline="30000" dirty="0">
                <a:latin typeface="Arial" panose="020B0604020202020204" pitchFamily="34" charset="0"/>
              </a:rPr>
              <a:t>+ </a:t>
            </a:r>
            <a:r>
              <a:rPr lang="en-US" altLang="es-MX" sz="2000" b="1" dirty="0">
                <a:latin typeface="Arial" panose="020B0604020202020204" pitchFamily="34" charset="0"/>
              </a:rPr>
              <a:t>gradient, ATP is synthesized from ADP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000" b="1" dirty="0">
                <a:latin typeface="Arial" panose="020B0604020202020204" pitchFamily="34" charset="0"/>
              </a:rPr>
              <a:t>How: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000" b="1" dirty="0">
                <a:latin typeface="Arial" panose="020B0604020202020204" pitchFamily="34" charset="0"/>
              </a:rPr>
              <a:t>Using an ATP-</a:t>
            </a:r>
            <a:r>
              <a:rPr lang="en-US" altLang="es-MX" sz="2000" b="1" dirty="0" err="1">
                <a:latin typeface="Arial" panose="020B0604020202020204" pitchFamily="34" charset="0"/>
              </a:rPr>
              <a:t>ase</a:t>
            </a:r>
            <a:r>
              <a:rPr lang="en-US" altLang="es-MX" sz="2000" b="1" dirty="0">
                <a:latin typeface="Arial" panose="020B0604020202020204" pitchFamily="34" charset="0"/>
              </a:rPr>
              <a:t> hydrogen (H</a:t>
            </a:r>
            <a:r>
              <a:rPr lang="en-US" altLang="es-MX" sz="2000" b="1" baseline="30000" dirty="0">
                <a:latin typeface="Arial" panose="020B0604020202020204" pitchFamily="34" charset="0"/>
              </a:rPr>
              <a:t>+</a:t>
            </a:r>
            <a:r>
              <a:rPr lang="en-US" altLang="es-MX" sz="2000" b="1" dirty="0">
                <a:latin typeface="Arial" panose="020B0604020202020204" pitchFamily="34" charset="0"/>
              </a:rPr>
              <a:t>) pump </a:t>
            </a:r>
            <a:r>
              <a:rPr lang="en-US" altLang="es-MX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working in reverse mode</a:t>
            </a:r>
          </a:p>
        </p:txBody>
      </p:sp>
      <p:pic>
        <p:nvPicPr>
          <p:cNvPr id="4098" name="Picture 2" descr="Is ATP synthase a proton pump? - Quora">
            <a:extLst>
              <a:ext uri="{FF2B5EF4-FFF2-40B4-BE49-F238E27FC236}">
                <a16:creationId xmlns:a16="http://schemas.microsoft.com/office/drawing/2014/main" id="{5BAFFEB3-78E7-F492-B0E5-66C7DA4C7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72" y="1993363"/>
            <a:ext cx="6483155" cy="431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05A11B-C69D-7ED5-6B1F-3ECF33FE1019}"/>
              </a:ext>
            </a:extLst>
          </p:cNvPr>
          <p:cNvSpPr txBox="1"/>
          <p:nvPr/>
        </p:nvSpPr>
        <p:spPr>
          <a:xfrm>
            <a:off x="103572" y="896138"/>
            <a:ext cx="1198485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600" i="1" dirty="0">
                <a:latin typeface="Arial" panose="020B0604020202020204" pitchFamily="34" charset="0"/>
              </a:rPr>
              <a:t>“Normally”, a membrane pump (ATP-</a:t>
            </a:r>
            <a:r>
              <a:rPr lang="en-US" altLang="es-MX" sz="1600" i="1" dirty="0" err="1">
                <a:latin typeface="Arial" panose="020B0604020202020204" pitchFamily="34" charset="0"/>
              </a:rPr>
              <a:t>ase</a:t>
            </a:r>
            <a:r>
              <a:rPr lang="en-US" altLang="es-MX" sz="1600" i="1" dirty="0">
                <a:latin typeface="Arial" panose="020B0604020202020204" pitchFamily="34" charset="0"/>
              </a:rPr>
              <a:t>) uses energy from ATP to transport ions (in this case protons) against their gradient.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16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600" i="1" dirty="0">
                <a:latin typeface="Arial" panose="020B0604020202020204" pitchFamily="34" charset="0"/>
              </a:rPr>
              <a:t>Conversely in conditions of </a:t>
            </a:r>
            <a:r>
              <a:rPr lang="en-US" altLang="es-MX" sz="1400" b="1" i="1" dirty="0">
                <a:solidFill>
                  <a:srgbClr val="FF0000"/>
                </a:solidFill>
                <a:latin typeface="Arial" panose="020B0604020202020204" pitchFamily="34" charset="0"/>
              </a:rPr>
              <a:t>low-ATP/high-ADP </a:t>
            </a:r>
            <a:r>
              <a:rPr lang="en-US" altLang="es-MX" sz="1600" i="1" dirty="0">
                <a:latin typeface="Arial" panose="020B0604020202020204" pitchFamily="34" charset="0"/>
              </a:rPr>
              <a:t>concentrations and </a:t>
            </a:r>
            <a:r>
              <a:rPr lang="en-US" altLang="es-MX" sz="1400" b="1" i="1" dirty="0">
                <a:solidFill>
                  <a:srgbClr val="FF0000"/>
                </a:solidFill>
                <a:latin typeface="Arial" panose="020B0604020202020204" pitchFamily="34" charset="0"/>
              </a:rPr>
              <a:t>strong H</a:t>
            </a:r>
            <a:r>
              <a:rPr lang="en-US" altLang="es-MX" sz="1400" b="1" i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en-US" altLang="es-MX" sz="1400" b="1" i="1" dirty="0">
                <a:solidFill>
                  <a:srgbClr val="FF0000"/>
                </a:solidFill>
                <a:latin typeface="Arial" panose="020B0604020202020204" pitchFamily="34" charset="0"/>
              </a:rPr>
              <a:t> gradient</a:t>
            </a:r>
            <a:r>
              <a:rPr lang="en-US" altLang="es-MX" sz="1600" i="1" dirty="0">
                <a:latin typeface="Arial" panose="020B0604020202020204" pitchFamily="34" charset="0"/>
              </a:rPr>
              <a:t>, the H</a:t>
            </a:r>
            <a:r>
              <a:rPr lang="en-US" altLang="es-MX" sz="1600" i="1" baseline="30000" dirty="0">
                <a:latin typeface="Arial" panose="020B0604020202020204" pitchFamily="34" charset="0"/>
              </a:rPr>
              <a:t>+ </a:t>
            </a:r>
            <a:r>
              <a:rPr lang="en-US" altLang="es-MX" sz="1600" i="1" dirty="0">
                <a:latin typeface="Arial" panose="020B0604020202020204" pitchFamily="34" charset="0"/>
              </a:rPr>
              <a:t>pump works in reverse </a:t>
            </a:r>
            <a:r>
              <a:rPr lang="en-US" altLang="es-MX" sz="1200" i="1" dirty="0">
                <a:latin typeface="Arial" panose="020B0604020202020204" pitchFamily="34" charset="0"/>
              </a:rPr>
              <a:t>turning ADP into ATP</a:t>
            </a:r>
            <a:endParaRPr lang="en-US" altLang="es-MX" sz="1600" i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5031C-A54B-0118-5E07-D54DF769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652B8-BD02-975C-FF9C-D083A753B763}"/>
              </a:ext>
            </a:extLst>
          </p:cNvPr>
          <p:cNvSpPr txBox="1"/>
          <p:nvPr/>
        </p:nvSpPr>
        <p:spPr>
          <a:xfrm>
            <a:off x="219456" y="3444731"/>
            <a:ext cx="4892040" cy="1384995"/>
          </a:xfrm>
          <a:prstGeom prst="rect">
            <a:avLst/>
          </a:prstGeom>
          <a:noFill/>
          <a:ln w="635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rco\Desktop\classes\Neuroendocrinology\2009-11-11\015.jpg">
            <a:extLst>
              <a:ext uri="{FF2B5EF4-FFF2-40B4-BE49-F238E27FC236}">
                <a16:creationId xmlns:a16="http://schemas.microsoft.com/office/drawing/2014/main" id="{910FC106-4601-9157-E5DB-D371DDEC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55" y="822077"/>
            <a:ext cx="5960212" cy="475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>
            <a:extLst>
              <a:ext uri="{FF2B5EF4-FFF2-40B4-BE49-F238E27FC236}">
                <a16:creationId xmlns:a16="http://schemas.microsoft.com/office/drawing/2014/main" id="{311E2A07-5F40-A2A0-013F-4799C8FB9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" y="822077"/>
            <a:ext cx="6172200" cy="4493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600" dirty="0">
                <a:latin typeface="Arial" panose="020B0604020202020204" pitchFamily="34" charset="0"/>
              </a:rPr>
              <a:t>Small amounts of energy can be produced anaerobically for instance, from Krebs cycle (1 ATPs, O</a:t>
            </a:r>
            <a:r>
              <a:rPr lang="en-US" altLang="es-MX" sz="1600" baseline="-25000" dirty="0">
                <a:latin typeface="Arial" panose="020B0604020202020204" pitchFamily="34" charset="0"/>
              </a:rPr>
              <a:t>2</a:t>
            </a:r>
            <a:r>
              <a:rPr lang="en-US" altLang="es-MX" sz="1600" dirty="0">
                <a:latin typeface="Arial" panose="020B0604020202020204" pitchFamily="34" charset="0"/>
              </a:rPr>
              <a:t> not needed)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600" dirty="0">
                <a:latin typeface="Arial" panose="020B0604020202020204" pitchFamily="34" charset="0"/>
              </a:rPr>
              <a:t>On the contrary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18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s-MX" sz="2400" b="1" dirty="0">
                <a:latin typeface="Arial" panose="020B0604020202020204" pitchFamily="34" charset="0"/>
              </a:rPr>
              <a:t>The production of larger amount of energy (</a:t>
            </a:r>
            <a:r>
              <a:rPr lang="en-US" altLang="es-MX" sz="2400" b="1" dirty="0">
                <a:latin typeface="Arial" panose="020B0604020202020204" pitchFamily="34" charset="0"/>
                <a:sym typeface="Symbol" panose="05050102010706020507" pitchFamily="18" charset="2"/>
              </a:rPr>
              <a:t> </a:t>
            </a:r>
            <a:r>
              <a:rPr lang="en-US" altLang="es-MX" sz="2400" b="1" dirty="0">
                <a:latin typeface="Arial" panose="020B0604020202020204" pitchFamily="34" charset="0"/>
              </a:rPr>
              <a:t>5 ATPs per Krebs cycle), using any nutrients, including </a:t>
            </a:r>
            <a:r>
              <a:rPr lang="en-US" altLang="es-MX" sz="2400" b="1" u="sng" dirty="0">
                <a:latin typeface="Arial" panose="020B0604020202020204" pitchFamily="34" charset="0"/>
              </a:rPr>
              <a:t>fatty acids</a:t>
            </a:r>
            <a:r>
              <a:rPr lang="en-US" altLang="es-MX" sz="2400" b="1" dirty="0">
                <a:latin typeface="Arial" panose="020B0604020202020204" pitchFamily="34" charset="0"/>
              </a:rPr>
              <a:t>,</a:t>
            </a:r>
          </a:p>
          <a:p>
            <a:pPr>
              <a:spcBef>
                <a:spcPct val="0"/>
              </a:spcBef>
              <a:buNone/>
            </a:pPr>
            <a:r>
              <a:rPr lang="en-US" altLang="es-MX" sz="2800" b="1" dirty="0">
                <a:latin typeface="Arial" panose="020B0604020202020204" pitchFamily="34" charset="0"/>
              </a:rPr>
              <a:t>requires </a:t>
            </a:r>
            <a:r>
              <a:rPr lang="en-US" altLang="es-MX" sz="2800" b="1" dirty="0">
                <a:solidFill>
                  <a:schemeClr val="accent1"/>
                </a:solidFill>
                <a:latin typeface="Arial" panose="020B0604020202020204" pitchFamily="34" charset="0"/>
              </a:rPr>
              <a:t>oxidative phosphorylation</a:t>
            </a:r>
          </a:p>
          <a:p>
            <a:pPr>
              <a:spcBef>
                <a:spcPct val="0"/>
              </a:spcBef>
              <a:buNone/>
            </a:pPr>
            <a:endParaRPr lang="en-US" altLang="es-MX" sz="28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s-MX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(and O</a:t>
            </a:r>
            <a:r>
              <a:rPr lang="en-US" altLang="es-MX" sz="28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s-MX" sz="2800" b="1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None/>
            </a:pPr>
            <a:endParaRPr lang="en-US" altLang="es-MX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s-MX" sz="2000" dirty="0">
                <a:latin typeface="Arial" panose="020B0604020202020204" pitchFamily="34" charset="0"/>
              </a:rPr>
              <a:t>CO</a:t>
            </a:r>
            <a:r>
              <a:rPr lang="en-US" altLang="es-MX" sz="2000" baseline="-25000" dirty="0">
                <a:latin typeface="Arial" panose="020B0604020202020204" pitchFamily="34" charset="0"/>
              </a:rPr>
              <a:t>2</a:t>
            </a:r>
            <a:r>
              <a:rPr lang="en-US" altLang="es-MX" sz="2000" dirty="0">
                <a:latin typeface="Arial" panose="020B0604020202020204" pitchFamily="34" charset="0"/>
              </a:rPr>
              <a:t> is a waste product of cellular respiration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9BD07B-2535-5915-EC5D-CB4A8754FF5B}"/>
              </a:ext>
            </a:extLst>
          </p:cNvPr>
          <p:cNvSpPr/>
          <p:nvPr/>
        </p:nvSpPr>
        <p:spPr>
          <a:xfrm>
            <a:off x="10149840" y="5132255"/>
            <a:ext cx="1539736" cy="3724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3B3C2-58F6-E7D4-32B3-30B7D5C74CC2}"/>
              </a:ext>
            </a:extLst>
          </p:cNvPr>
          <p:cNvSpPr txBox="1"/>
          <p:nvPr/>
        </p:nvSpPr>
        <p:spPr>
          <a:xfrm>
            <a:off x="6428666" y="5070114"/>
            <a:ext cx="2614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Cellular respiration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F9F864-B520-72AD-DAD3-17919A0D013B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9043228" y="5300947"/>
            <a:ext cx="951164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7DE8EF7-97F5-C0E9-4C8C-47FBBA53E89F}"/>
              </a:ext>
            </a:extLst>
          </p:cNvPr>
          <p:cNvSpPr txBox="1"/>
          <p:nvPr/>
        </p:nvSpPr>
        <p:spPr>
          <a:xfrm>
            <a:off x="2384298" y="128510"/>
            <a:ext cx="76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800" b="1" dirty="0">
                <a:latin typeface="Arial" panose="020B0604020202020204" pitchFamily="34" charset="0"/>
              </a:rPr>
              <a:t>Aerobic vs anaerobic energy production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05959-39F1-A213-764B-26FA48ED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1C28B-0C64-09EA-CA5F-736D2214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944" y="13862"/>
            <a:ext cx="10515600" cy="777875"/>
          </a:xfrm>
        </p:spPr>
        <p:txBody>
          <a:bodyPr/>
          <a:lstStyle/>
          <a:p>
            <a:r>
              <a:rPr lang="en-US" dirty="0"/>
              <a:t>Where does atmospheric O</a:t>
            </a:r>
            <a:r>
              <a:rPr lang="en-US" baseline="-25000" dirty="0"/>
              <a:t>2</a:t>
            </a:r>
            <a:r>
              <a:rPr lang="en-US" dirty="0"/>
              <a:t> come from?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5E447E-632A-C15C-C53C-907BCFC9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15</a:t>
            </a:fld>
            <a:endParaRPr lang="en-US"/>
          </a:p>
        </p:txBody>
      </p:sp>
      <p:pic>
        <p:nvPicPr>
          <p:cNvPr id="3075" name="Picture 3" descr="Earth's Early Atmosphere - Heidi Cooley | Library | Formative">
            <a:extLst>
              <a:ext uri="{FF2B5EF4-FFF2-40B4-BE49-F238E27FC236}">
                <a16:creationId xmlns:a16="http://schemas.microsoft.com/office/drawing/2014/main" id="{6BB3CAD7-1FF4-ECAB-E0A4-9943521FD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13" y="936464"/>
            <a:ext cx="4774507" cy="527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7AB0F9-3A2D-994E-D79E-53DD09702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5519" y="571001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EE143-BFB3-1016-C89F-A818BB23A50E}"/>
              </a:ext>
            </a:extLst>
          </p:cNvPr>
          <p:cNvSpPr txBox="1"/>
          <p:nvPr/>
        </p:nvSpPr>
        <p:spPr>
          <a:xfrm>
            <a:off x="703702" y="876458"/>
            <a:ext cx="620028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athJax_Main"/>
              </a:rPr>
              <a:t>6 CO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athJax_Main"/>
              </a:rPr>
              <a:t>2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athJax_Main"/>
              </a:rPr>
              <a:t>+ 6 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athJax_Main"/>
              </a:rPr>
              <a:t>2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athJax_Main"/>
              </a:rPr>
              <a:t>O + energy = 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athJax_Main"/>
              </a:rPr>
              <a:t>6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athJax_Main"/>
              </a:rPr>
              <a:t>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athJax_Main"/>
              </a:rPr>
              <a:t>12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athJax_Main"/>
              </a:rPr>
              <a:t>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athJax_Main"/>
              </a:rPr>
              <a:t>6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athJax_Main"/>
              </a:rPr>
              <a:t>+ 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MathJax_Main"/>
              </a:rPr>
              <a:t>6 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MathJax_Main"/>
              </a:rPr>
              <a:t>2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3B618DB4-C242-D4E9-4D0C-9DE6FFD96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97" y="2870775"/>
            <a:ext cx="3199193" cy="20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8E84B5-EDCD-C88B-751D-93C3B998382E}"/>
              </a:ext>
            </a:extLst>
          </p:cNvPr>
          <p:cNvSpPr txBox="1"/>
          <p:nvPr/>
        </p:nvSpPr>
        <p:spPr>
          <a:xfrm>
            <a:off x="754837" y="2777825"/>
            <a:ext cx="2523429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Cyanobacteria have blue‐green color. </a:t>
            </a:r>
          </a:p>
          <a:p>
            <a:endParaRPr lang="en-US" sz="1600" dirty="0"/>
          </a:p>
          <a:p>
            <a:r>
              <a:rPr lang="en-US" sz="1600" dirty="0"/>
              <a:t>They first appeared about 2 billion years ago in the evolution of the Earth’s atmosphere. Responsible for the </a:t>
            </a:r>
            <a:r>
              <a:rPr lang="en-US" sz="1600" b="1" dirty="0">
                <a:solidFill>
                  <a:schemeClr val="accent1"/>
                </a:solidFill>
              </a:rPr>
              <a:t>Great Oxidation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CE1E9C-EABB-2429-2D17-8619519FD051}"/>
              </a:ext>
            </a:extLst>
          </p:cNvPr>
          <p:cNvSpPr txBox="1"/>
          <p:nvPr/>
        </p:nvSpPr>
        <p:spPr>
          <a:xfrm>
            <a:off x="623803" y="1762162"/>
            <a:ext cx="6456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/>
              <a:t>2B years ago</a:t>
            </a:r>
            <a:r>
              <a:rPr lang="en-US" sz="2400" dirty="0"/>
              <a:t>: from </a:t>
            </a:r>
            <a:r>
              <a:rPr lang="en-US" sz="2400" b="1" dirty="0">
                <a:solidFill>
                  <a:schemeClr val="accent1"/>
                </a:solidFill>
              </a:rPr>
              <a:t>CYANOBACTERIA</a:t>
            </a:r>
          </a:p>
          <a:p>
            <a:endParaRPr lang="en-US" altLang="en-US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r>
              <a:rPr lang="en-U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cyanobacteria</a:t>
            </a:r>
            <a:r>
              <a:rPr lang="en-US" altLang="en-US" dirty="0">
                <a:solidFill>
                  <a:srgbClr val="212121"/>
                </a:solidFill>
                <a:cs typeface="Arial" panose="020B0604020202020204" pitchFamily="34" charset="0"/>
              </a:rPr>
              <a:t> use(d) CO</a:t>
            </a:r>
            <a:r>
              <a:rPr lang="en-US" altLang="en-US" baseline="-25000" dirty="0">
                <a:solidFill>
                  <a:srgbClr val="212121"/>
                </a:solidFill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rgbClr val="212121"/>
                </a:solidFill>
                <a:cs typeface="Arial" panose="020B0604020202020204" pitchFamily="34" charset="0"/>
              </a:rPr>
              <a:t>, and split H</a:t>
            </a:r>
            <a:r>
              <a:rPr lang="en-US" altLang="en-US" baseline="-25000" dirty="0">
                <a:solidFill>
                  <a:srgbClr val="212121"/>
                </a:solidFill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rgbClr val="212121"/>
                </a:solidFill>
                <a:cs typeface="Arial" panose="020B0604020202020204" pitchFamily="34" charset="0"/>
              </a:rPr>
              <a:t>O into hydrogen and oxygen:</a:t>
            </a:r>
            <a:endParaRPr lang="en-US" altLang="en-US" dirty="0">
              <a:solidFill>
                <a:srgbClr val="212121"/>
              </a:solidFill>
              <a:latin typeface="MathJax_Mai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7B1754-AE15-4FB0-A23E-26FD175CC439}"/>
              </a:ext>
            </a:extLst>
          </p:cNvPr>
          <p:cNvSpPr txBox="1"/>
          <p:nvPr/>
        </p:nvSpPr>
        <p:spPr>
          <a:xfrm>
            <a:off x="228600" y="5002133"/>
            <a:ext cx="6851394" cy="1785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/>
              <a:t>Since then,</a:t>
            </a:r>
            <a:r>
              <a:rPr lang="en-US" sz="3200" dirty="0"/>
              <a:t> </a:t>
            </a:r>
            <a:r>
              <a:rPr lang="en-US" sz="2400" dirty="0"/>
              <a:t>land plants and sea algae release:</a:t>
            </a: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 during day (with light),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/>
              <a:t> during the night (in darkness)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dirty="0"/>
              <a:t>Overall, plants produce 10 times more O</a:t>
            </a:r>
            <a:r>
              <a:rPr lang="en-US" baseline="-25000" dirty="0"/>
              <a:t>2</a:t>
            </a:r>
            <a:r>
              <a:rPr lang="en-US" dirty="0"/>
              <a:t> than CO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4BABD-E241-40FD-8B3E-78A12BAFAD98}"/>
              </a:ext>
            </a:extLst>
          </p:cNvPr>
          <p:cNvSpPr/>
          <p:nvPr/>
        </p:nvSpPr>
        <p:spPr>
          <a:xfrm>
            <a:off x="228600" y="1762162"/>
            <a:ext cx="6851394" cy="32399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3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FC74-AEE0-4D9C-9CA8-86F79538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448" y="0"/>
            <a:ext cx="4079630" cy="1086495"/>
          </a:xfrm>
        </p:spPr>
        <p:txBody>
          <a:bodyPr>
            <a:normAutofit/>
          </a:bodyPr>
          <a:lstStyle/>
          <a:p>
            <a:r>
              <a:rPr lang="en-US" sz="5400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AB456-5432-1C3B-894F-A0CE2998BA87}"/>
              </a:ext>
            </a:extLst>
          </p:cNvPr>
          <p:cNvSpPr txBox="1"/>
          <p:nvPr/>
        </p:nvSpPr>
        <p:spPr>
          <a:xfrm>
            <a:off x="344424" y="613103"/>
            <a:ext cx="11503152" cy="546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200" dirty="0"/>
              <a:t>Nutrients are taken in by cells</a:t>
            </a:r>
          </a:p>
          <a:p>
            <a:pPr marL="514350" indent="-514350">
              <a:buAutoNum type="arabicParenR"/>
            </a:pPr>
            <a:endParaRPr lang="en-US" sz="3200" dirty="0"/>
          </a:p>
          <a:p>
            <a:pPr marL="514350" indent="-514350">
              <a:buAutoNum type="arabicParenR"/>
            </a:pPr>
            <a:r>
              <a:rPr lang="en-US" sz="3200" dirty="0"/>
              <a:t>They are broken down into pyruvate/acetate/acetyl-CoA</a:t>
            </a:r>
          </a:p>
          <a:p>
            <a:pPr marL="514350" indent="-514350">
              <a:buAutoNum type="arabicParenR"/>
            </a:pPr>
            <a:endParaRPr lang="en-US" sz="3200" dirty="0"/>
          </a:p>
          <a:p>
            <a:pPr marL="514350" indent="-514350">
              <a:buAutoNum type="arabicParenR"/>
            </a:pPr>
            <a:r>
              <a:rPr lang="en-US" sz="3200" dirty="0"/>
              <a:t>Krebs cycle uses acetate to protonate NAD</a:t>
            </a:r>
            <a:r>
              <a:rPr lang="en-US" sz="3200" baseline="30000" dirty="0"/>
              <a:t>-</a:t>
            </a:r>
            <a:r>
              <a:rPr lang="en-US" sz="2400" dirty="0"/>
              <a:t> </a:t>
            </a:r>
            <a:r>
              <a:rPr lang="en-US" sz="3200" dirty="0"/>
              <a:t>and FAD</a:t>
            </a:r>
            <a:r>
              <a:rPr lang="en-US" sz="3200" baseline="30000" dirty="0"/>
              <a:t>-2</a:t>
            </a:r>
          </a:p>
          <a:p>
            <a:pPr marL="514350" indent="-514350">
              <a:buAutoNum type="arabicParenR"/>
            </a:pPr>
            <a:endParaRPr lang="en-US" sz="3200" b="1" baseline="30000" dirty="0"/>
          </a:p>
          <a:p>
            <a:pPr marL="514350" indent="-514350">
              <a:buAutoNum type="arabicParenR"/>
            </a:pPr>
            <a:r>
              <a:rPr lang="en-US" sz="3200" b="1" dirty="0"/>
              <a:t>NADH and FADH</a:t>
            </a:r>
            <a:r>
              <a:rPr lang="en-US" sz="3200" b="1" baseline="-25000" dirty="0"/>
              <a:t>2</a:t>
            </a:r>
            <a:r>
              <a:rPr lang="en-US" sz="3200" b="1" dirty="0"/>
              <a:t> create a proton gradient in mitochondria by oxidative phosphorylation (using </a:t>
            </a:r>
            <a:r>
              <a:rPr lang="en-US" sz="3200" b="1" dirty="0">
                <a:solidFill>
                  <a:srgbClr val="FF0000"/>
                </a:solidFill>
              </a:rPr>
              <a:t>oxygen</a:t>
            </a:r>
            <a:r>
              <a:rPr lang="en-US" sz="3200" b="1" dirty="0"/>
              <a:t>)</a:t>
            </a:r>
          </a:p>
          <a:p>
            <a:pPr marL="514350" indent="-514350">
              <a:buAutoNum type="arabicParenR"/>
            </a:pPr>
            <a:endParaRPr lang="en-US" sz="3200" b="1" dirty="0"/>
          </a:p>
          <a:p>
            <a:pPr marL="514350" indent="-514350">
              <a:buAutoNum type="arabicParenR"/>
            </a:pPr>
            <a:r>
              <a:rPr lang="en-US" sz="3200" dirty="0"/>
              <a:t>The proton gradient induces the synthesis of ATP from ADP</a:t>
            </a:r>
          </a:p>
          <a:p>
            <a:pPr marL="514350" indent="-514350">
              <a:buAutoNum type="arabicParenR"/>
            </a:pPr>
            <a:endParaRPr lang="en-US" sz="2000" dirty="0"/>
          </a:p>
          <a:p>
            <a:r>
              <a:rPr lang="en-US" sz="2000" dirty="0"/>
              <a:t>(in most animals the protein hemoglobin carries the poorly water-dissolvable O</a:t>
            </a:r>
            <a:r>
              <a:rPr lang="en-US" sz="2000" baseline="-25000" dirty="0"/>
              <a:t>2</a:t>
            </a:r>
            <a:r>
              <a:rPr lang="en-US" sz="2000" dirty="0"/>
              <a:t> inside the blood)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81DFD-C50C-9C71-CC2E-46C6F724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0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24E6-B7FB-B022-14AD-2D49CE83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B02233-B9BF-8549-D5A5-EC8F0020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3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24E6-B7FB-B022-14AD-2D49CE83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63" y="66757"/>
            <a:ext cx="8982270" cy="906302"/>
          </a:xfrm>
        </p:spPr>
        <p:txBody>
          <a:bodyPr/>
          <a:lstStyle/>
          <a:p>
            <a:r>
              <a:rPr lang="en-US" dirty="0"/>
              <a:t>Role of the Ubiquinone complexes</a:t>
            </a:r>
          </a:p>
        </p:txBody>
      </p:sp>
      <p:pic>
        <p:nvPicPr>
          <p:cNvPr id="9218" name="Picture 2" descr="C:\Users\Marco\Desktop\classes\Neuroendocrinology\2009-11-11\021.jpg">
            <a:extLst>
              <a:ext uri="{FF2B5EF4-FFF2-40B4-BE49-F238E27FC236}">
                <a16:creationId xmlns:a16="http://schemas.microsoft.com/office/drawing/2014/main" id="{DB49CAB9-75C4-3472-D042-432749AE4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/>
          <a:stretch/>
        </p:blipFill>
        <p:spPr bwMode="auto">
          <a:xfrm>
            <a:off x="1175825" y="973058"/>
            <a:ext cx="10515600" cy="588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5AD3E-A7ED-81B4-2CA0-8F79582220A8}"/>
              </a:ext>
            </a:extLst>
          </p:cNvPr>
          <p:cNvSpPr txBox="1"/>
          <p:nvPr/>
        </p:nvSpPr>
        <p:spPr>
          <a:xfrm>
            <a:off x="6674498" y="1404536"/>
            <a:ext cx="323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oxygen from respiration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84463B-1C71-3756-A79F-FEBBBDB52A86}"/>
              </a:ext>
            </a:extLst>
          </p:cNvPr>
          <p:cNvCxnSpPr>
            <a:cxnSpLocks/>
          </p:cNvCxnSpPr>
          <p:nvPr/>
        </p:nvCxnSpPr>
        <p:spPr>
          <a:xfrm>
            <a:off x="9910769" y="1645920"/>
            <a:ext cx="485256" cy="10410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3F2A99F-3C80-E8FF-7979-9A8EE5B4DB2C}"/>
              </a:ext>
            </a:extLst>
          </p:cNvPr>
          <p:cNvSpPr txBox="1"/>
          <p:nvPr/>
        </p:nvSpPr>
        <p:spPr>
          <a:xfrm>
            <a:off x="6029714" y="5536535"/>
            <a:ext cx="566171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It is in this biochemical step that 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we have a knowledge gap</a:t>
            </a:r>
          </a:p>
          <a:p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65175-0AFA-C8B8-D5C7-E647B3F8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3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E931E626-5468-FBC3-B32F-95DE5C17B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94873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Purpose of ATP: catalyze Phosphorylation</a:t>
            </a:r>
          </a:p>
        </p:txBody>
      </p:sp>
      <p:pic>
        <p:nvPicPr>
          <p:cNvPr id="25603" name="Picture 5" descr="2C14516F">
            <a:extLst>
              <a:ext uri="{FF2B5EF4-FFF2-40B4-BE49-F238E27FC236}">
                <a16:creationId xmlns:a16="http://schemas.microsoft.com/office/drawing/2014/main" id="{86D3FD4B-CC9F-A07A-6085-59F7A025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1524000"/>
            <a:ext cx="29718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780F162B">
            <a:extLst>
              <a:ext uri="{FF2B5EF4-FFF2-40B4-BE49-F238E27FC236}">
                <a16:creationId xmlns:a16="http://schemas.microsoft.com/office/drawing/2014/main" id="{6A8255C7-D23E-660E-B09A-54F8A931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1524000"/>
            <a:ext cx="41290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646E7C71">
            <a:extLst>
              <a:ext uri="{FF2B5EF4-FFF2-40B4-BE49-F238E27FC236}">
                <a16:creationId xmlns:a16="http://schemas.microsoft.com/office/drawing/2014/main" id="{442E62CC-0A4E-D5AD-149A-AD163A11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2592388"/>
            <a:ext cx="40386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617A28A7">
            <a:extLst>
              <a:ext uri="{FF2B5EF4-FFF2-40B4-BE49-F238E27FC236}">
                <a16:creationId xmlns:a16="http://schemas.microsoft.com/office/drawing/2014/main" id="{3D47E16B-001A-7576-BF6D-61D2ED48F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4003675"/>
            <a:ext cx="4386263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1">
            <a:extLst>
              <a:ext uri="{FF2B5EF4-FFF2-40B4-BE49-F238E27FC236}">
                <a16:creationId xmlns:a16="http://schemas.microsoft.com/office/drawing/2014/main" id="{F21969A4-DCF5-259C-BD1A-A4BABB876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3965575"/>
            <a:ext cx="63131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Kinases: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/>
              <a:t>Enzymes (proteins) that induce phosphorylation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/>
              <a:t>(attachment of a PO4– group)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Phosphatases: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/>
              <a:t>Enzymes that induce de-phosphorylation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/>
              <a:t>(removal of a PO4– group)</a:t>
            </a:r>
          </a:p>
        </p:txBody>
      </p:sp>
      <p:sp>
        <p:nvSpPr>
          <p:cNvPr id="25609" name="TextBox 3">
            <a:extLst>
              <a:ext uri="{FF2B5EF4-FFF2-40B4-BE49-F238E27FC236}">
                <a16:creationId xmlns:a16="http://schemas.microsoft.com/office/drawing/2014/main" id="{3ECE01C4-A304-824F-B60A-7B0AE420B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1800225"/>
            <a:ext cx="38965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phosphorylation: reversible process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- protein </a:t>
            </a:r>
            <a:r>
              <a:rPr lang="en-US" altLang="en-US" sz="2000" b="1" dirty="0"/>
              <a:t>kinases </a:t>
            </a:r>
            <a:r>
              <a:rPr lang="en-US" altLang="en-US" sz="2000" dirty="0"/>
              <a:t>and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- protein </a:t>
            </a:r>
            <a:r>
              <a:rPr lang="en-US" altLang="en-US" sz="2000" b="1" dirty="0"/>
              <a:t>phosphatases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817903-C51D-4E11-839D-02FAC428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4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53A10-CB17-E295-8345-3A5FB741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693" y="136525"/>
            <a:ext cx="2537013" cy="7624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48560-3FCA-F1EC-61B7-4B75A2D2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E48F1-E62B-7C1F-8E62-BF8574718A3B}"/>
              </a:ext>
            </a:extLst>
          </p:cNvPr>
          <p:cNvSpPr txBox="1"/>
          <p:nvPr/>
        </p:nvSpPr>
        <p:spPr>
          <a:xfrm>
            <a:off x="255494" y="136525"/>
            <a:ext cx="10147971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200" dirty="0"/>
              <a:t>Biological Definition</a:t>
            </a:r>
          </a:p>
          <a:p>
            <a:pPr marL="514350" indent="-514350">
              <a:buAutoNum type="arabicParenR"/>
            </a:pPr>
            <a:endParaRPr lang="en-US" sz="3200" dirty="0"/>
          </a:p>
          <a:p>
            <a:pPr lvl="1"/>
            <a:r>
              <a:rPr lang="en-US" sz="3200" dirty="0"/>
              <a:t>2) Generality and Ubiquity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	3) Effects of Failure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		4) Biological purpose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			5) Chemical aspects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				6) Cellular aspects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					7) Source of atmospheric oxygen</a:t>
            </a:r>
          </a:p>
        </p:txBody>
      </p:sp>
    </p:spTree>
    <p:extLst>
      <p:ext uri="{BB962C8B-B14F-4D97-AF65-F5344CB8AC3E}">
        <p14:creationId xmlns:p14="http://schemas.microsoft.com/office/powerpoint/2010/main" val="3555538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 descr="FIG 6-27">
            <a:extLst>
              <a:ext uri="{FF2B5EF4-FFF2-40B4-BE49-F238E27FC236}">
                <a16:creationId xmlns:a16="http://schemas.microsoft.com/office/drawing/2014/main" id="{1B92B3F3-9131-C8CB-D910-6BFACD3C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293813"/>
            <a:ext cx="91408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>
            <a:extLst>
              <a:ext uri="{FF2B5EF4-FFF2-40B4-BE49-F238E27FC236}">
                <a16:creationId xmlns:a16="http://schemas.microsoft.com/office/drawing/2014/main" id="{7D1ABB87-10C5-6E10-3808-BD49BD29A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6050"/>
            <a:ext cx="8785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Behavior needs to be reversible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Example: Protein phosphorylation</a:t>
            </a:r>
          </a:p>
        </p:txBody>
      </p:sp>
      <p:sp>
        <p:nvSpPr>
          <p:cNvPr id="23556" name="TextBox 2">
            <a:extLst>
              <a:ext uri="{FF2B5EF4-FFF2-40B4-BE49-F238E27FC236}">
                <a16:creationId xmlns:a16="http://schemas.microsoft.com/office/drawing/2014/main" id="{2C133942-A58D-0D05-98D4-E73E075F6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4340225"/>
            <a:ext cx="109108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Covalent and reversible binding of a phosphate group (PO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2-</a:t>
            </a:r>
            <a:r>
              <a:rPr lang="en-US" altLang="en-US" dirty="0"/>
              <a:t> 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Phosphorylation (typically) leads to temporary increase of function in the phosphorylated protein with corresponding behavioral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89920B-7E4F-0C73-C89E-BE8C172D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40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Marco\Desktop\classes\Neuroendocrinology\2009-11-11\009.jpg">
            <a:extLst>
              <a:ext uri="{FF2B5EF4-FFF2-40B4-BE49-F238E27FC236}">
                <a16:creationId xmlns:a16="http://schemas.microsoft.com/office/drawing/2014/main" id="{21A506C7-6472-09BA-8C13-5D5BB00D0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20" y="0"/>
            <a:ext cx="9168962" cy="675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>
            <a:extLst>
              <a:ext uri="{FF2B5EF4-FFF2-40B4-BE49-F238E27FC236}">
                <a16:creationId xmlns:a16="http://schemas.microsoft.com/office/drawing/2014/main" id="{5D99A951-365A-962B-2E2B-AE10422A4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35" y="439617"/>
            <a:ext cx="25871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>
                <a:latin typeface="Arial" panose="020B0604020202020204" pitchFamily="34" charset="0"/>
              </a:rPr>
              <a:t>Krebs cycle in the synthesis of biomolecules</a:t>
            </a:r>
          </a:p>
        </p:txBody>
      </p:sp>
      <p:sp>
        <p:nvSpPr>
          <p:cNvPr id="8196" name="TextBox 3">
            <a:extLst>
              <a:ext uri="{FF2B5EF4-FFF2-40B4-BE49-F238E27FC236}">
                <a16:creationId xmlns:a16="http://schemas.microsoft.com/office/drawing/2014/main" id="{5B385C7E-F862-023E-AF49-5C27E141A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34" y="3429000"/>
            <a:ext cx="27110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 dirty="0">
                <a:latin typeface="Arial" panose="020B0604020202020204" pitchFamily="34" charset="0"/>
              </a:rPr>
              <a:t>Most biological important molecules (most </a:t>
            </a:r>
            <a:r>
              <a:rPr lang="en-US" altLang="es-MX" sz="1800" dirty="0" err="1">
                <a:latin typeface="Arial" panose="020B0604020202020204" pitchFamily="34" charset="0"/>
              </a:rPr>
              <a:t>aminoacids</a:t>
            </a:r>
            <a:r>
              <a:rPr lang="en-US" altLang="es-MX" sz="1800" dirty="0">
                <a:latin typeface="Arial" panose="020B0604020202020204" pitchFamily="34" charset="0"/>
              </a:rPr>
              <a:t>, nucleotide bases, steroids, neurotransmitters, fatty acids, etc.) can be synthetized from Krebs’ cycle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E5A009-FA23-3541-D5DF-7E973B22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24E6-B7FB-B022-14AD-2D49CE83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374" y="51363"/>
            <a:ext cx="6220968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Role of oxygen (O</a:t>
            </a:r>
            <a:r>
              <a:rPr lang="en-US" sz="6000" b="1" baseline="-25000" dirty="0"/>
              <a:t>2</a:t>
            </a:r>
            <a:r>
              <a:rPr lang="en-US" sz="6000" b="1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3D41F-E10A-A7FA-38EE-ABEC42F9E8AA}"/>
              </a:ext>
            </a:extLst>
          </p:cNvPr>
          <p:cNvSpPr txBox="1"/>
          <p:nvPr/>
        </p:nvSpPr>
        <p:spPr>
          <a:xfrm>
            <a:off x="551635" y="4665465"/>
            <a:ext cx="114792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Eventually:</a:t>
            </a:r>
          </a:p>
          <a:p>
            <a:endParaRPr lang="en-US" sz="3200" dirty="0"/>
          </a:p>
          <a:p>
            <a:r>
              <a:rPr lang="en-US" sz="3600" b="1" u="sng" dirty="0"/>
              <a:t>O</a:t>
            </a:r>
            <a:r>
              <a:rPr lang="en-US" sz="3600" b="1" baseline="-25000" dirty="0"/>
              <a:t>2</a:t>
            </a:r>
            <a:r>
              <a:rPr lang="en-US" sz="3600" b="1" u="sng" dirty="0"/>
              <a:t> is necessary to convert ADP + phosphate (PO</a:t>
            </a:r>
            <a:r>
              <a:rPr lang="en-US" sz="3600" b="1" baseline="-25000" dirty="0"/>
              <a:t>4</a:t>
            </a:r>
            <a:r>
              <a:rPr lang="en-US" sz="3600" b="1" u="sng" baseline="30000" dirty="0"/>
              <a:t>-2</a:t>
            </a:r>
            <a:r>
              <a:rPr lang="en-US" sz="3600" b="1" u="sng" dirty="0"/>
              <a:t>) into ATP</a:t>
            </a:r>
          </a:p>
        </p:txBody>
      </p:sp>
      <p:pic>
        <p:nvPicPr>
          <p:cNvPr id="1026" name="Picture 2" descr="ATP-ADP Cycle | Meaning, Function &amp; Structure | Study.com">
            <a:extLst>
              <a:ext uri="{FF2B5EF4-FFF2-40B4-BE49-F238E27FC236}">
                <a16:creationId xmlns:a16="http://schemas.microsoft.com/office/drawing/2014/main" id="{33C2065A-E5AD-E0E1-9A71-342AE28EA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58" y="1493969"/>
            <a:ext cx="4837576" cy="387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E55DE-4066-33EA-433C-AB70F33658A2}"/>
              </a:ext>
            </a:extLst>
          </p:cNvPr>
          <p:cNvSpPr txBox="1"/>
          <p:nvPr/>
        </p:nvSpPr>
        <p:spPr>
          <a:xfrm>
            <a:off x="6688880" y="3072789"/>
            <a:ext cx="144783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Biosynthesis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transport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contraction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380044-34BD-BBBE-68C2-95E61A05D89F}"/>
              </a:ext>
            </a:extLst>
          </p:cNvPr>
          <p:cNvSpPr txBox="1"/>
          <p:nvPr/>
        </p:nvSpPr>
        <p:spPr>
          <a:xfrm>
            <a:off x="4363256" y="3053618"/>
            <a:ext cx="117532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Carbohydrates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612B8E-4F69-2EFD-FDA9-AB728256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0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C1FD-0B1B-AA01-77E1-9D96FE36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Mitochondria at the Origin of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08622-CDE4-4AED-03A3-21A090FE0F73}"/>
              </a:ext>
            </a:extLst>
          </p:cNvPr>
          <p:cNvSpPr txBox="1"/>
          <p:nvPr/>
        </p:nvSpPr>
        <p:spPr>
          <a:xfrm>
            <a:off x="909066" y="1846136"/>
            <a:ext cx="101643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Hypothesis for origin of life: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protobacteria (already using cellular respiration) were incorporated into protocells, and turned into mitochondria, allowing eukaryotic life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C0995-1802-626F-8514-A9C7153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1" name="Rectangle 11"/>
          <p:cNvSpPr>
            <a:spLocks noGrp="1" noChangeArrowheads="1"/>
          </p:cNvSpPr>
          <p:nvPr>
            <p:ph type="title"/>
          </p:nvPr>
        </p:nvSpPr>
        <p:spPr>
          <a:xfrm>
            <a:off x="337625" y="108218"/>
            <a:ext cx="6990972" cy="974994"/>
          </a:xfrm>
        </p:spPr>
        <p:txBody>
          <a:bodyPr>
            <a:normAutofit/>
          </a:bodyPr>
          <a:lstStyle/>
          <a:p>
            <a:r>
              <a:rPr lang="en-US" sz="5400" b="1" dirty="0"/>
              <a:t>In humans: Respiration</a:t>
            </a:r>
          </a:p>
        </p:txBody>
      </p:sp>
      <p:sp>
        <p:nvSpPr>
          <p:cNvPr id="128012" name="Rectangle 12"/>
          <p:cNvSpPr>
            <a:spLocks noGrp="1" noChangeArrowheads="1"/>
          </p:cNvSpPr>
          <p:nvPr>
            <p:ph idx="1"/>
          </p:nvPr>
        </p:nvSpPr>
        <p:spPr>
          <a:xfrm>
            <a:off x="337625" y="1310353"/>
            <a:ext cx="7677509" cy="404803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900" dirty="0"/>
              <a:t>External:</a:t>
            </a:r>
            <a:r>
              <a:rPr lang="en-US" sz="3600" dirty="0"/>
              <a:t> </a:t>
            </a:r>
            <a:r>
              <a:rPr lang="en-US" sz="3200" dirty="0"/>
              <a:t>lungs expansion/contraction</a:t>
            </a:r>
          </a:p>
          <a:p>
            <a:pPr marL="457200" lvl="4" indent="-457200"/>
            <a:r>
              <a:rPr lang="en-US" sz="3000" dirty="0"/>
              <a:t>Ventilation</a:t>
            </a:r>
          </a:p>
          <a:p>
            <a:pPr marL="457200" lvl="4" indent="-457200"/>
            <a:r>
              <a:rPr lang="en-US" sz="3200" dirty="0">
                <a:solidFill>
                  <a:schemeClr val="accent1"/>
                </a:solidFill>
              </a:rPr>
              <a:t>oxygen (O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  <a:r>
              <a:rPr lang="en-US" sz="3200" dirty="0">
                <a:solidFill>
                  <a:schemeClr val="accent1"/>
                </a:solidFill>
              </a:rPr>
              <a:t>)/carbon dioxide (CO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  <a:r>
              <a:rPr lang="en-US" sz="3000" dirty="0">
                <a:solidFill>
                  <a:schemeClr val="accent1"/>
                </a:solidFill>
              </a:rPr>
              <a:t>) exchange</a:t>
            </a:r>
          </a:p>
          <a:p>
            <a:pPr marL="0" lvl="4" indent="-457200">
              <a:buFont typeface="+mj-lt"/>
              <a:buAutoNum type="arabicPeriod"/>
            </a:pPr>
            <a:endParaRPr lang="en-US" sz="3000" dirty="0">
              <a:solidFill>
                <a:srgbClr val="FF0000"/>
              </a:solidFill>
            </a:endParaRPr>
          </a:p>
          <a:p>
            <a:pPr marL="0" lvl="4" indent="-457200">
              <a:buFont typeface="+mj-lt"/>
              <a:buAutoNum type="arabicPeriod"/>
            </a:pPr>
            <a:endParaRPr lang="en-US" sz="3000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sz="3900" dirty="0"/>
              <a:t>Internal</a:t>
            </a:r>
            <a:r>
              <a:rPr lang="en-US" sz="3600" dirty="0"/>
              <a:t>: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microscopic gas exchange</a:t>
            </a:r>
          </a:p>
          <a:p>
            <a:pPr marL="457200" lvl="1" indent="-457200"/>
            <a:r>
              <a:rPr lang="en-US" sz="3500" b="1" u="sng" dirty="0">
                <a:solidFill>
                  <a:schemeClr val="accent1"/>
                </a:solidFill>
              </a:rPr>
              <a:t>Cellular respiration</a:t>
            </a:r>
          </a:p>
        </p:txBody>
      </p:sp>
      <p:pic>
        <p:nvPicPr>
          <p:cNvPr id="9" name="Picture 8" descr="hp1_fig_18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134" y="0"/>
            <a:ext cx="3905126" cy="6627498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FB7EB2E-0A69-151D-4DDC-C51A29497DB0}"/>
              </a:ext>
            </a:extLst>
          </p:cNvPr>
          <p:cNvCxnSpPr>
            <a:cxnSpLocks/>
          </p:cNvCxnSpPr>
          <p:nvPr/>
        </p:nvCxnSpPr>
        <p:spPr>
          <a:xfrm>
            <a:off x="6875929" y="4500282"/>
            <a:ext cx="2278410" cy="645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2B5666F-B7FA-14A0-8FAF-6524EB377685}"/>
              </a:ext>
            </a:extLst>
          </p:cNvPr>
          <p:cNvSpPr/>
          <p:nvPr/>
        </p:nvSpPr>
        <p:spPr>
          <a:xfrm>
            <a:off x="206188" y="3854824"/>
            <a:ext cx="6669741" cy="12909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2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24E6-B7FB-B022-14AD-2D49CE83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816" y="154111"/>
            <a:ext cx="9676796" cy="1083846"/>
          </a:xfrm>
        </p:spPr>
        <p:txBody>
          <a:bodyPr>
            <a:normAutofit/>
          </a:bodyPr>
          <a:lstStyle/>
          <a:p>
            <a:r>
              <a:rPr lang="en-US" sz="6000" b="1" dirty="0"/>
              <a:t>Ubiquity of Cellular respiration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EC113-C195-7310-FD97-54BFF33B7489}"/>
              </a:ext>
            </a:extLst>
          </p:cNvPr>
          <p:cNvSpPr txBox="1"/>
          <p:nvPr/>
        </p:nvSpPr>
        <p:spPr>
          <a:xfrm>
            <a:off x="1660051" y="2081053"/>
            <a:ext cx="9286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(almost) ALL ORGANISMS USE IT FOR PRODUCING METABOLIC ENERGY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Humans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Animals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Fungi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Unicellular organisms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Even most procaryotes (bacteria) use similar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9C6D2-5A06-16E4-ABDB-B630EAED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6804A-E499-C7DC-AA57-DFB61FE662A9}"/>
              </a:ext>
            </a:extLst>
          </p:cNvPr>
          <p:cNvSpPr txBox="1"/>
          <p:nvPr/>
        </p:nvSpPr>
        <p:spPr>
          <a:xfrm>
            <a:off x="2101048" y="1161505"/>
            <a:ext cx="7881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Exchange of atmospheric oxygen O</a:t>
            </a:r>
            <a:r>
              <a:rPr lang="en-US" sz="2400" b="1" u="sng" baseline="-25000" dirty="0">
                <a:solidFill>
                  <a:srgbClr val="FF0000"/>
                </a:solidFill>
              </a:rPr>
              <a:t>2</a:t>
            </a:r>
            <a:r>
              <a:rPr lang="en-US" sz="2400" b="1" u="sng" dirty="0">
                <a:solidFill>
                  <a:srgbClr val="FF0000"/>
                </a:solidFill>
              </a:rPr>
              <a:t> for carbon dioxide CO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39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DA4F-843E-C8FE-44FB-FB35A03E9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587"/>
          </a:xfrm>
        </p:spPr>
        <p:txBody>
          <a:bodyPr/>
          <a:lstStyle/>
          <a:p>
            <a:r>
              <a:rPr lang="en-US" dirty="0"/>
              <a:t>How long can a cell survive without oxygen?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A6C581-C2F6-968D-5F14-E9226FF75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48474"/>
              </p:ext>
            </p:extLst>
          </p:nvPr>
        </p:nvGraphicFramePr>
        <p:xfrm>
          <a:off x="2864528" y="1361514"/>
          <a:ext cx="6462944" cy="2560320"/>
        </p:xfrm>
        <a:graphic>
          <a:graphicData uri="http://schemas.openxmlformats.org/drawingml/2006/table">
            <a:tbl>
              <a:tblPr/>
              <a:tblGrid>
                <a:gridCol w="3761432">
                  <a:extLst>
                    <a:ext uri="{9D8B030D-6E8A-4147-A177-3AD203B41FA5}">
                      <a16:colId xmlns:a16="http://schemas.microsoft.com/office/drawing/2014/main" val="4144724532"/>
                    </a:ext>
                  </a:extLst>
                </a:gridCol>
                <a:gridCol w="2701512">
                  <a:extLst>
                    <a:ext uri="{9D8B030D-6E8A-4147-A177-3AD203B41FA5}">
                      <a16:colId xmlns:a16="http://schemas.microsoft.com/office/drawing/2014/main" val="21647258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highlight>
                            <a:srgbClr val="FFFFFF"/>
                          </a:highlight>
                        </a:rPr>
                        <a:t>Tissue</a:t>
                      </a:r>
                      <a:endParaRPr lang="en-US" b="0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  <a:highlight>
                            <a:srgbClr val="FFFFFF"/>
                          </a:highlight>
                        </a:rPr>
                        <a:t>Survival time</a:t>
                      </a:r>
                      <a:endParaRPr lang="en-US" b="0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421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b="0" dirty="0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390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  <a:highlight>
                            <a:srgbClr val="FFFFFF"/>
                          </a:highlight>
                        </a:rPr>
                        <a:t>Brain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  <a:highlight>
                            <a:srgbClr val="FFFFFF"/>
                          </a:highlight>
                        </a:rPr>
                        <a:t>&lt;3 min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142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  <a:highlight>
                            <a:srgbClr val="FFFFFF"/>
                          </a:highlight>
                        </a:rPr>
                        <a:t>Kidney and liver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effectLst/>
                          <a:highlight>
                            <a:srgbClr val="FFFFFF"/>
                          </a:highlight>
                        </a:rPr>
                        <a:t>15-20 min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43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effectLst/>
                          <a:highlight>
                            <a:srgbClr val="FFFFFF"/>
                          </a:highlight>
                        </a:rPr>
                        <a:t>Skeletal muscle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  <a:highlight>
                            <a:srgbClr val="FFFFFF"/>
                          </a:highlight>
                        </a:rPr>
                        <a:t>60-90 min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71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  <a:highlight>
                            <a:srgbClr val="FFFFFF"/>
                          </a:highlight>
                        </a:rPr>
                        <a:t>Vascular smooth muscle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  <a:highlight>
                            <a:srgbClr val="FFFFFF"/>
                          </a:highlight>
                        </a:rPr>
                        <a:t>24-72 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345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effectLst/>
                          <a:highlight>
                            <a:srgbClr val="FFFFFF"/>
                          </a:highlight>
                        </a:rPr>
                        <a:t>Hair and nails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effectLst/>
                          <a:highlight>
                            <a:srgbClr val="FFFFFF"/>
                          </a:highlight>
                        </a:rPr>
                        <a:t>Several days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354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8DD079-41FF-C82B-9E30-AA41813CEB0F}"/>
              </a:ext>
            </a:extLst>
          </p:cNvPr>
          <p:cNvSpPr txBox="1"/>
          <p:nvPr/>
        </p:nvSpPr>
        <p:spPr>
          <a:xfrm>
            <a:off x="3827755" y="4101888"/>
            <a:ext cx="4782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Tolerance to hypoxia of various tissues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48C84-2E17-E7FC-1CBD-F7AD6ED9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9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D2A10-14A6-25C3-67AA-DDE6B6FA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52" y="154097"/>
            <a:ext cx="9211056" cy="830997"/>
          </a:xfrm>
        </p:spPr>
        <p:txBody>
          <a:bodyPr/>
          <a:lstStyle/>
          <a:p>
            <a:r>
              <a:rPr lang="en-US" dirty="0"/>
              <a:t>Effects of tissue hypoxia (low oxygen)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3D0B9FB-FF1A-3BB6-9419-15AAE413C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15" y="1322945"/>
            <a:ext cx="4277301" cy="279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80AE11-A9BC-93C9-F100-29BE6B7C2840}"/>
              </a:ext>
            </a:extLst>
          </p:cNvPr>
          <p:cNvSpPr txBox="1"/>
          <p:nvPr/>
        </p:nvSpPr>
        <p:spPr>
          <a:xfrm>
            <a:off x="6358605" y="4198601"/>
            <a:ext cx="4345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Severe tissue hypoxia due to capillary </a:t>
            </a:r>
            <a:r>
              <a:rPr lang="en-US" sz="1400" dirty="0" err="1"/>
              <a:t>microthrombosis</a:t>
            </a:r>
            <a:r>
              <a:rPr lang="en-US" sz="1400" dirty="0"/>
              <a:t> in critically ill patient with </a:t>
            </a:r>
            <a:r>
              <a:rPr lang="en-US" sz="1400" i="1" dirty="0"/>
              <a:t>meningococcal </a:t>
            </a:r>
            <a:r>
              <a:rPr lang="en-US" sz="1400" i="1" dirty="0" err="1"/>
              <a:t>septicaemia</a:t>
            </a:r>
            <a:endParaRPr lang="en-US" sz="1400" i="1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7E22228-5134-D85C-C5DC-775657C6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52" y="1322945"/>
            <a:ext cx="4116877" cy="279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724D9F-4D00-E73C-AC4D-C1C0C610AC21}"/>
              </a:ext>
            </a:extLst>
          </p:cNvPr>
          <p:cNvSpPr txBox="1"/>
          <p:nvPr/>
        </p:nvSpPr>
        <p:spPr>
          <a:xfrm>
            <a:off x="1446067" y="4198601"/>
            <a:ext cx="4039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chemeClr val="accent1"/>
                </a:solidFill>
              </a:rPr>
              <a:t>Ischaemia</a:t>
            </a:r>
            <a:r>
              <a:rPr lang="en-US" dirty="0"/>
              <a:t> is a symptom of tissue hypoxia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ADE11-5DA6-D7EC-6F06-22E962826525}"/>
              </a:ext>
            </a:extLst>
          </p:cNvPr>
          <p:cNvSpPr txBox="1"/>
          <p:nvPr/>
        </p:nvSpPr>
        <p:spPr>
          <a:xfrm>
            <a:off x="1636902" y="4986961"/>
            <a:ext cx="834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Lack of oxygen may lead to tissular death and organ amputation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773F165-746A-C182-8D05-76076B9C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9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37F43B-8B62-F06B-62CE-9FA7C15878BA}"/>
              </a:ext>
            </a:extLst>
          </p:cNvPr>
          <p:cNvSpPr/>
          <p:nvPr/>
        </p:nvSpPr>
        <p:spPr>
          <a:xfrm>
            <a:off x="1063593" y="911256"/>
            <a:ext cx="10290207" cy="5330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B89EF-C22E-0579-385D-36398629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593" y="63827"/>
            <a:ext cx="10590272" cy="716450"/>
          </a:xfrm>
        </p:spPr>
        <p:txBody>
          <a:bodyPr>
            <a:noAutofit/>
          </a:bodyPr>
          <a:lstStyle/>
          <a:p>
            <a:r>
              <a:rPr lang="en-US" sz="3600" b="1" dirty="0"/>
              <a:t>Final result of cell respiration: synthesis of </a:t>
            </a:r>
            <a:r>
              <a:rPr lang="en-US" sz="3600" b="1" dirty="0">
                <a:solidFill>
                  <a:srgbClr val="FF0000"/>
                </a:solidFill>
              </a:rPr>
              <a:t>ATP from ADP</a:t>
            </a:r>
          </a:p>
        </p:txBody>
      </p:sp>
      <p:pic>
        <p:nvPicPr>
          <p:cNvPr id="2050" name="Picture 2" descr="Biology of the Cell: ATP in Living Systems - LabXchange">
            <a:extLst>
              <a:ext uri="{FF2B5EF4-FFF2-40B4-BE49-F238E27FC236}">
                <a16:creationId xmlns:a16="http://schemas.microsoft.com/office/drawing/2014/main" id="{7168F58D-3E02-F8A3-F378-564FDF452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47"/>
          <a:stretch/>
        </p:blipFill>
        <p:spPr bwMode="auto">
          <a:xfrm>
            <a:off x="7321356" y="911256"/>
            <a:ext cx="4032444" cy="533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ology of the Cell: ATP in Living Systems - LabXchange">
            <a:extLst>
              <a:ext uri="{FF2B5EF4-FFF2-40B4-BE49-F238E27FC236}">
                <a16:creationId xmlns:a16="http://schemas.microsoft.com/office/drawing/2014/main" id="{06119976-D0D3-DA09-2EB7-F5785357E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0" t="37911" r="47400" b="50994"/>
          <a:stretch/>
        </p:blipFill>
        <p:spPr bwMode="auto">
          <a:xfrm>
            <a:off x="5681749" y="2886605"/>
            <a:ext cx="1479913" cy="81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ology of the Cell: ATP in Living Systems - LabXchange">
            <a:extLst>
              <a:ext uri="{FF2B5EF4-FFF2-40B4-BE49-F238E27FC236}">
                <a16:creationId xmlns:a16="http://schemas.microsoft.com/office/drawing/2014/main" id="{7C58627B-0063-C1C5-23FB-C594BFD7E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/>
          <a:stretch/>
        </p:blipFill>
        <p:spPr bwMode="auto">
          <a:xfrm>
            <a:off x="1063594" y="911257"/>
            <a:ext cx="4530868" cy="533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F568BC-CCC1-22B0-88EA-68EDF5D5FF6E}"/>
              </a:ext>
            </a:extLst>
          </p:cNvPr>
          <p:cNvSpPr/>
          <p:nvPr/>
        </p:nvSpPr>
        <p:spPr>
          <a:xfrm>
            <a:off x="3792422" y="3806836"/>
            <a:ext cx="1435608" cy="195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F9A05-BA13-F6E3-7945-59E0A20B7123}"/>
              </a:ext>
            </a:extLst>
          </p:cNvPr>
          <p:cNvSpPr txBox="1"/>
          <p:nvPr/>
        </p:nvSpPr>
        <p:spPr>
          <a:xfrm>
            <a:off x="1605908" y="4785244"/>
            <a:ext cx="940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ADP	+ PO</a:t>
            </a:r>
            <a:r>
              <a:rPr lang="en-US" sz="2800" b="1" baseline="-25000" dirty="0"/>
              <a:t>4</a:t>
            </a:r>
            <a:r>
              <a:rPr lang="en-US" sz="2800" b="1" baseline="30000" dirty="0"/>
              <a:t>-2</a:t>
            </a:r>
            <a:r>
              <a:rPr lang="en-US" sz="2800" b="1" dirty="0"/>
              <a:t>  + 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 + energy 	=		ATP + H</a:t>
            </a:r>
            <a:r>
              <a:rPr lang="en-US" sz="2800" b="1" baseline="-25000" dirty="0"/>
              <a:t>2</a:t>
            </a:r>
            <a:r>
              <a:rPr lang="en-US" sz="2800" b="1" dirty="0"/>
              <a:t>O + </a:t>
            </a:r>
            <a:r>
              <a:rPr lang="en-US" sz="2800" b="1" dirty="0">
                <a:solidFill>
                  <a:srgbClr val="FF0000"/>
                </a:solidFill>
              </a:rPr>
              <a:t>CO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ED5FC-1317-1A54-6E7F-FA2FE683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co\Desktop\classes\Neuroendocrinology\2009-11-11\020.jpg">
            <a:extLst>
              <a:ext uri="{FF2B5EF4-FFF2-40B4-BE49-F238E27FC236}">
                <a16:creationId xmlns:a16="http://schemas.microsoft.com/office/drawing/2014/main" id="{79F6CE47-CA56-7FE4-BBAD-973BE4A5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55" y="1012611"/>
            <a:ext cx="5708608" cy="394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>
            <a:extLst>
              <a:ext uri="{FF2B5EF4-FFF2-40B4-BE49-F238E27FC236}">
                <a16:creationId xmlns:a16="http://schemas.microsoft.com/office/drawing/2014/main" id="{1A37270D-AA31-72FD-81A8-1745F1DA2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35" y="101402"/>
            <a:ext cx="11284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b="1" dirty="0">
                <a:latin typeface="Arial" panose="020B0604020202020204" pitchFamily="34" charset="0"/>
              </a:rPr>
              <a:t>Where does the energy come from? Where does it go?</a:t>
            </a:r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D6478BD6-8511-9253-44EA-12FFE559D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35" y="1118434"/>
            <a:ext cx="500018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 b="1" dirty="0">
                <a:latin typeface="Arial" panose="020B0604020202020204" pitchFamily="34" charset="0"/>
              </a:rPr>
              <a:t>Source of energy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 dirty="0">
                <a:latin typeface="Arial" panose="020B0604020202020204" pitchFamily="34" charset="0"/>
              </a:rPr>
              <a:t>Proxy:			food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 dirty="0">
                <a:latin typeface="Arial" panose="020B0604020202020204" pitchFamily="34" charset="0"/>
              </a:rPr>
              <a:t>Actual initial source: 	sunlight </a:t>
            </a:r>
            <a:r>
              <a:rPr lang="en-US" altLang="es-MX" sz="1200" dirty="0">
                <a:latin typeface="Arial" panose="020B0604020202020204" pitchFamily="34" charset="0"/>
              </a:rPr>
              <a:t>(photosynthesis)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US" altLang="es-MX" sz="18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s-MX" sz="1800" dirty="0">
                <a:latin typeface="Arial" panose="020B0604020202020204" pitchFamily="34" charset="0"/>
              </a:rPr>
              <a:t>- High energy electrons in food (fuels) supply the energy for ATP synthesis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US" altLang="es-MX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US" altLang="es-MX" sz="18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s-MX" sz="1800" b="1" dirty="0">
                <a:latin typeface="Arial" panose="020B0604020202020204" pitchFamily="34" charset="0"/>
              </a:rPr>
              <a:t>Final destination of energy: metabolism 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US" altLang="es-MX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s-MX" sz="1800" dirty="0">
                <a:latin typeface="Arial" panose="020B0604020202020204" pitchFamily="34" charset="0"/>
              </a:rPr>
              <a:t>Basal metabolism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s-MX" sz="1800" dirty="0">
                <a:latin typeface="Arial" panose="020B0604020202020204" pitchFamily="34" charset="0"/>
              </a:rPr>
              <a:t>Biosynthesis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s-MX" sz="1800" dirty="0">
                <a:latin typeface="Arial" panose="020B0604020202020204" pitchFamily="34" charset="0"/>
              </a:rPr>
              <a:t>Motility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s-MX" sz="1800" dirty="0">
                <a:latin typeface="Arial" panose="020B0604020202020204" pitchFamily="34" charset="0"/>
              </a:rPr>
              <a:t>Many other biological processes</a:t>
            </a:r>
          </a:p>
        </p:txBody>
      </p:sp>
      <p:sp>
        <p:nvSpPr>
          <p:cNvPr id="6149" name="TextBox 4">
            <a:extLst>
              <a:ext uri="{FF2B5EF4-FFF2-40B4-BE49-F238E27FC236}">
                <a16:creationId xmlns:a16="http://schemas.microsoft.com/office/drawing/2014/main" id="{601DE9D6-3B6E-792A-8D65-0BC1C11CB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720" y="4996004"/>
            <a:ext cx="60076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MX" sz="2000" b="1" dirty="0">
                <a:latin typeface="Arial" panose="020B0604020202020204" pitchFamily="34" charset="0"/>
              </a:rPr>
              <a:t>Example: carbohydrate synthesis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MX" sz="20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MX" sz="2000" dirty="0">
                <a:latin typeface="Arial" panose="020B0604020202020204" pitchFamily="34" charset="0"/>
              </a:rPr>
              <a:t>Light + 6 CO</a:t>
            </a:r>
            <a:r>
              <a:rPr lang="en-US" altLang="es-MX" sz="2000" baseline="-25000" dirty="0">
                <a:latin typeface="Arial" panose="020B0604020202020204" pitchFamily="34" charset="0"/>
              </a:rPr>
              <a:t>2</a:t>
            </a:r>
            <a:r>
              <a:rPr lang="en-US" altLang="es-MX" sz="2000" dirty="0">
                <a:latin typeface="Arial" panose="020B0604020202020204" pitchFamily="34" charset="0"/>
              </a:rPr>
              <a:t> + 6 H</a:t>
            </a:r>
            <a:r>
              <a:rPr lang="en-US" altLang="es-MX" sz="2000" baseline="-25000" dirty="0">
                <a:latin typeface="Arial" panose="020B0604020202020204" pitchFamily="34" charset="0"/>
              </a:rPr>
              <a:t>2</a:t>
            </a:r>
            <a:r>
              <a:rPr lang="en-US" altLang="es-MX" sz="2000" dirty="0">
                <a:latin typeface="Arial" panose="020B0604020202020204" pitchFamily="34" charset="0"/>
              </a:rPr>
              <a:t>O </a:t>
            </a:r>
            <a:r>
              <a:rPr lang="en-US" altLang="es-MX" sz="2000" dirty="0">
                <a:latin typeface="Arial" panose="020B0604020202020204" pitchFamily="34" charset="0"/>
                <a:sym typeface="Symbol" panose="05050102010706020507" pitchFamily="18" charset="2"/>
              </a:rPr>
              <a:t>  C</a:t>
            </a:r>
            <a:r>
              <a:rPr lang="en-US" altLang="es-MX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6</a:t>
            </a:r>
            <a:r>
              <a:rPr lang="en-US" altLang="es-MX" sz="2000" dirty="0">
                <a:latin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altLang="es-MX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en-US" altLang="es-MX" sz="2000" dirty="0"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altLang="es-MX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6</a:t>
            </a:r>
            <a:endParaRPr lang="en-US" altLang="es-MX" sz="200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0515F8-271D-1717-B621-E411C377A838}"/>
              </a:ext>
            </a:extLst>
          </p:cNvPr>
          <p:cNvSpPr/>
          <p:nvPr/>
        </p:nvSpPr>
        <p:spPr>
          <a:xfrm>
            <a:off x="7756865" y="3885132"/>
            <a:ext cx="637516" cy="429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7F87C-55B2-4235-7F14-7C92AA507041}"/>
              </a:ext>
            </a:extLst>
          </p:cNvPr>
          <p:cNvSpPr/>
          <p:nvPr/>
        </p:nvSpPr>
        <p:spPr>
          <a:xfrm>
            <a:off x="657352" y="1050341"/>
            <a:ext cx="5000188" cy="2232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1A6BCA-F58C-6E1E-8775-39229035365A}"/>
              </a:ext>
            </a:extLst>
          </p:cNvPr>
          <p:cNvSpPr/>
          <p:nvPr/>
        </p:nvSpPr>
        <p:spPr>
          <a:xfrm>
            <a:off x="648740" y="3554737"/>
            <a:ext cx="5008799" cy="1879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9D0973-F9A1-BE90-573A-C22F86F4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145E3F1-7A8B-53D1-6507-37036D95D37B}"/>
              </a:ext>
            </a:extLst>
          </p:cNvPr>
          <p:cNvSpPr/>
          <p:nvPr/>
        </p:nvSpPr>
        <p:spPr>
          <a:xfrm>
            <a:off x="658155" y="1941187"/>
            <a:ext cx="1827665" cy="830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C7ADB-4A2F-B618-1627-47440122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63"/>
            <a:ext cx="10515600" cy="735706"/>
          </a:xfrm>
        </p:spPr>
        <p:txBody>
          <a:bodyPr>
            <a:normAutofit/>
          </a:bodyPr>
          <a:lstStyle/>
          <a:p>
            <a:r>
              <a:rPr lang="en-US" altLang="es-MX" sz="3600" dirty="0">
                <a:latin typeface="Arial" panose="020B0604020202020204" pitchFamily="34" charset="0"/>
              </a:rPr>
              <a:t>Acetate (as </a:t>
            </a:r>
            <a:r>
              <a:rPr lang="en-US" altLang="es-MX" sz="31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AcetylCoA</a:t>
            </a:r>
            <a:r>
              <a:rPr lang="en-US" altLang="es-MX" sz="3100" b="1" dirty="0">
                <a:latin typeface="Arial" panose="020B0604020202020204" pitchFamily="34" charset="0"/>
              </a:rPr>
              <a:t>) is the main source of energy</a:t>
            </a:r>
            <a:endParaRPr lang="en-US" sz="3600" dirty="0"/>
          </a:p>
        </p:txBody>
      </p:sp>
      <p:pic>
        <p:nvPicPr>
          <p:cNvPr id="1026" name="Picture 2" descr="Acetyl-CoA - Wikipedia">
            <a:extLst>
              <a:ext uri="{FF2B5EF4-FFF2-40B4-BE49-F238E27FC236}">
                <a16:creationId xmlns:a16="http://schemas.microsoft.com/office/drawing/2014/main" id="{ECF54F2B-5065-46D0-705B-C338A670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74" y="923161"/>
            <a:ext cx="3063615" cy="216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BF25DB-B0DD-C20B-E061-0284B24BD64A}"/>
              </a:ext>
            </a:extLst>
          </p:cNvPr>
          <p:cNvSpPr/>
          <p:nvPr/>
        </p:nvSpPr>
        <p:spPr>
          <a:xfrm>
            <a:off x="7442559" y="3840888"/>
            <a:ext cx="4602480" cy="21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9B38E8-0F91-33D0-A397-C72D6C858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298" y="3953658"/>
            <a:ext cx="3733631" cy="1717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3D51FF-29D5-0F74-852D-9F73A2E11571}"/>
              </a:ext>
            </a:extLst>
          </p:cNvPr>
          <p:cNvSpPr txBox="1"/>
          <p:nvPr/>
        </p:nvSpPr>
        <p:spPr>
          <a:xfrm>
            <a:off x="640194" y="969149"/>
            <a:ext cx="423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Acetyl-CoA </a:t>
            </a:r>
            <a:r>
              <a:rPr lang="en-US" sz="2000" dirty="0"/>
              <a:t>(vitamin B</a:t>
            </a:r>
            <a:r>
              <a:rPr lang="en-US" sz="2000" baseline="-25000" dirty="0"/>
              <a:t>5</a:t>
            </a:r>
            <a:r>
              <a:rPr lang="en-US" sz="2000" dirty="0"/>
              <a:t>, </a:t>
            </a:r>
            <a:r>
              <a:rPr lang="en-US" sz="2000" b="1" u="sng" dirty="0">
                <a:solidFill>
                  <a:srgbClr val="FF0000"/>
                </a:solidFill>
              </a:rPr>
              <a:t>acetate donor</a:t>
            </a:r>
            <a:r>
              <a:rPr lang="en-US" sz="2000" u="sng" dirty="0"/>
              <a:t>) </a:t>
            </a:r>
            <a:r>
              <a:rPr lang="en-US" sz="2000" dirty="0"/>
              <a:t>is the main source of energy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2E569D-4B6B-231B-2888-679AB1B80EC9}"/>
              </a:ext>
            </a:extLst>
          </p:cNvPr>
          <p:cNvCxnSpPr>
            <a:cxnSpLocks/>
          </p:cNvCxnSpPr>
          <p:nvPr/>
        </p:nvCxnSpPr>
        <p:spPr>
          <a:xfrm>
            <a:off x="8445603" y="2111066"/>
            <a:ext cx="452858" cy="9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78094E-210C-E511-828D-8C8076953AE8}"/>
              </a:ext>
            </a:extLst>
          </p:cNvPr>
          <p:cNvCxnSpPr>
            <a:cxnSpLocks/>
          </p:cNvCxnSpPr>
          <p:nvPr/>
        </p:nvCxnSpPr>
        <p:spPr>
          <a:xfrm>
            <a:off x="2040951" y="4679789"/>
            <a:ext cx="12082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Acetate ion | C2H3O2 | ChemSpider">
            <a:extLst>
              <a:ext uri="{FF2B5EF4-FFF2-40B4-BE49-F238E27FC236}">
                <a16:creationId xmlns:a16="http://schemas.microsoft.com/office/drawing/2014/main" id="{F250122E-5894-E80A-0276-CA107FED2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31" y="1975617"/>
            <a:ext cx="849948" cy="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cetyl-CoA - WikiLectures">
            <a:extLst>
              <a:ext uri="{FF2B5EF4-FFF2-40B4-BE49-F238E27FC236}">
                <a16:creationId xmlns:a16="http://schemas.microsoft.com/office/drawing/2014/main" id="{A33AB510-A601-1D9B-3238-2AC782F6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08" y="1940493"/>
            <a:ext cx="1827665" cy="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84EB084-E8DA-43E0-1D24-BFDCECB487C8}"/>
              </a:ext>
            </a:extLst>
          </p:cNvPr>
          <p:cNvSpPr txBox="1"/>
          <p:nvPr/>
        </p:nvSpPr>
        <p:spPr>
          <a:xfrm>
            <a:off x="596191" y="2000481"/>
            <a:ext cx="1092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ACETATE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2630FA-E7D5-6F0D-C802-7D6FE8C6897B}"/>
              </a:ext>
            </a:extLst>
          </p:cNvPr>
          <p:cNvSpPr/>
          <p:nvPr/>
        </p:nvSpPr>
        <p:spPr>
          <a:xfrm>
            <a:off x="512802" y="880892"/>
            <a:ext cx="4361040" cy="2049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AC81F6-518B-EE30-EC5B-73759CEA28BB}"/>
              </a:ext>
            </a:extLst>
          </p:cNvPr>
          <p:cNvSpPr txBox="1"/>
          <p:nvPr/>
        </p:nvSpPr>
        <p:spPr>
          <a:xfrm>
            <a:off x="100914" y="4166108"/>
            <a:ext cx="36951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 of energy: </a:t>
            </a:r>
            <a:r>
              <a:rPr lang="en-US" b="1" dirty="0">
                <a:solidFill>
                  <a:schemeClr val="accent1"/>
                </a:solidFill>
              </a:rPr>
              <a:t>carbohydrates</a:t>
            </a:r>
          </a:p>
          <a:p>
            <a:r>
              <a:rPr lang="en-US" sz="1800" dirty="0"/>
              <a:t>Process: Glycolysis</a:t>
            </a:r>
          </a:p>
          <a:p>
            <a:r>
              <a:rPr lang="en-US" dirty="0"/>
              <a:t>(cytoplasm)</a:t>
            </a:r>
            <a:endParaRPr lang="en-US" sz="1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C0654F-E48A-AE6B-7E32-84C27D6CB584}"/>
              </a:ext>
            </a:extLst>
          </p:cNvPr>
          <p:cNvSpPr txBox="1"/>
          <p:nvPr/>
        </p:nvSpPr>
        <p:spPr>
          <a:xfrm>
            <a:off x="5413976" y="1905840"/>
            <a:ext cx="28853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ym typeface="Symbol" panose="05050102010706020507" pitchFamily="18" charset="2"/>
              </a:rPr>
              <a:t>Source of energy:</a:t>
            </a:r>
            <a:r>
              <a:rPr lang="en-US" sz="1800" dirty="0"/>
              <a:t> </a:t>
            </a:r>
            <a:r>
              <a:rPr lang="en-US" sz="1800" b="1" dirty="0">
                <a:solidFill>
                  <a:schemeClr val="accent1"/>
                </a:solidFill>
              </a:rPr>
              <a:t>fatty acids</a:t>
            </a:r>
            <a:endParaRPr lang="en-US" sz="1800" b="1" dirty="0">
              <a:solidFill>
                <a:schemeClr val="accent1"/>
              </a:solidFill>
              <a:sym typeface="Symbol" panose="05050102010706020507" pitchFamily="18" charset="2"/>
            </a:endParaRPr>
          </a:p>
          <a:p>
            <a:r>
              <a:rPr lang="en-US" sz="1800" dirty="0">
                <a:sym typeface="Symbol" panose="05050102010706020507" pitchFamily="18" charset="2"/>
              </a:rPr>
              <a:t>Process: -</a:t>
            </a:r>
            <a:r>
              <a:rPr lang="en-US" sz="1800" dirty="0"/>
              <a:t>oxidation</a:t>
            </a:r>
          </a:p>
          <a:p>
            <a:r>
              <a:rPr lang="en-US" dirty="0"/>
              <a:t>(mitochondrion)</a:t>
            </a:r>
            <a:endParaRPr lang="en-US" sz="1800" dirty="0"/>
          </a:p>
        </p:txBody>
      </p:sp>
      <p:pic>
        <p:nvPicPr>
          <p:cNvPr id="34" name="Picture 2" descr="Basic Chemical Illustration of Glycolysis. Glucose Transformation to Two  Molecules of Pyruvate. Vector Illustration. Stock Vector | Adobe Stock">
            <a:extLst>
              <a:ext uri="{FF2B5EF4-FFF2-40B4-BE49-F238E27FC236}">
                <a16:creationId xmlns:a16="http://schemas.microsoft.com/office/drawing/2014/main" id="{39C2132D-03E5-4181-33BE-3CCF335B8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5211"/>
          <a:stretch/>
        </p:blipFill>
        <p:spPr bwMode="auto">
          <a:xfrm>
            <a:off x="3345115" y="3842185"/>
            <a:ext cx="4928675" cy="21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662E00-6D01-09DC-F21C-E9A01134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84A-DA2C-4F8B-B4B1-C7C8901DDA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7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1126</Words>
  <Application>Microsoft Office PowerPoint</Application>
  <PresentationFormat>Widescreen</PresentationFormat>
  <Paragraphs>241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MathJax_Main</vt:lpstr>
      <vt:lpstr>Symbol</vt:lpstr>
      <vt:lpstr>Times New Roman</vt:lpstr>
      <vt:lpstr>Office Theme</vt:lpstr>
      <vt:lpstr>Respiration in eukaryotic cells</vt:lpstr>
      <vt:lpstr>Outline</vt:lpstr>
      <vt:lpstr>In humans: Respiration</vt:lpstr>
      <vt:lpstr>Ubiquity of Cellular respiration</vt:lpstr>
      <vt:lpstr>How long can a cell survive without oxygen?</vt:lpstr>
      <vt:lpstr>Effects of tissue hypoxia (low oxygen)</vt:lpstr>
      <vt:lpstr>Final result of cell respiration: synthesis of ATP from ADP</vt:lpstr>
      <vt:lpstr>PowerPoint Presentation</vt:lpstr>
      <vt:lpstr>Acetate (as AcetylCoA) is the main source of energy</vt:lpstr>
      <vt:lpstr>PowerPoint Presentation</vt:lpstr>
      <vt:lpstr>PowerPoint Presentation</vt:lpstr>
      <vt:lpstr>Where is mitochondrial energy stored?</vt:lpstr>
      <vt:lpstr>PowerPoint Presentation</vt:lpstr>
      <vt:lpstr>PowerPoint Presentation</vt:lpstr>
      <vt:lpstr>Where does atmospheric O2 come from?</vt:lpstr>
      <vt:lpstr>summary</vt:lpstr>
      <vt:lpstr>appendix</vt:lpstr>
      <vt:lpstr>Role of the Ubiquinone complexes</vt:lpstr>
      <vt:lpstr>Purpose of ATP: catalyze Phosphorylation</vt:lpstr>
      <vt:lpstr>PowerPoint Presentation</vt:lpstr>
      <vt:lpstr>PowerPoint Presentation</vt:lpstr>
      <vt:lpstr>Role of oxygen (O2)</vt:lpstr>
      <vt:lpstr>Mitochondria at the Origin of 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Respiration in eukaryotic cells</dc:title>
  <dc:creator>marco atzori</dc:creator>
  <cp:lastModifiedBy>marco atzori</cp:lastModifiedBy>
  <cp:revision>40</cp:revision>
  <dcterms:created xsi:type="dcterms:W3CDTF">2024-06-17T00:07:40Z</dcterms:created>
  <dcterms:modified xsi:type="dcterms:W3CDTF">2024-10-17T18:11:46Z</dcterms:modified>
</cp:coreProperties>
</file>