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89" r:id="rId9"/>
    <p:sldId id="263" r:id="rId10"/>
    <p:sldId id="264" r:id="rId11"/>
    <p:sldId id="265" r:id="rId12"/>
    <p:sldId id="266" r:id="rId13"/>
    <p:sldId id="288"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2" autoAdjust="0"/>
    <p:restoredTop sz="94660"/>
  </p:normalViewPr>
  <p:slideViewPr>
    <p:cSldViewPr snapToGrid="0">
      <p:cViewPr varScale="1">
        <p:scale>
          <a:sx n="115" d="100"/>
          <a:sy n="115" d="100"/>
        </p:scale>
        <p:origin x="14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C9CCB124-20CC-485E-937B-B9BD8257C4C4}" type="datetimeFigureOut">
              <a:rPr lang="en-US" smtClean="0"/>
              <a:t>11/21/2019</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D38B63C2-2508-4BC1-B91E-DDA224F2C6DB}" type="slidenum">
              <a:rPr lang="en-US" smtClean="0"/>
              <a:t>‹Nº›</a:t>
            </a:fld>
            <a:endParaRPr lang="en-US"/>
          </a:p>
        </p:txBody>
      </p:sp>
    </p:spTree>
    <p:extLst>
      <p:ext uri="{BB962C8B-B14F-4D97-AF65-F5344CB8AC3E}">
        <p14:creationId xmlns:p14="http://schemas.microsoft.com/office/powerpoint/2010/main" val="3137224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C9CCB124-20CC-485E-937B-B9BD8257C4C4}" type="datetimeFigureOut">
              <a:rPr lang="en-US" smtClean="0"/>
              <a:t>11/21/2019</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D38B63C2-2508-4BC1-B91E-DDA224F2C6DB}" type="slidenum">
              <a:rPr lang="en-US" smtClean="0"/>
              <a:t>‹Nº›</a:t>
            </a:fld>
            <a:endParaRPr lang="en-US"/>
          </a:p>
        </p:txBody>
      </p:sp>
    </p:spTree>
    <p:extLst>
      <p:ext uri="{BB962C8B-B14F-4D97-AF65-F5344CB8AC3E}">
        <p14:creationId xmlns:p14="http://schemas.microsoft.com/office/powerpoint/2010/main" val="2298955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C9CCB124-20CC-485E-937B-B9BD8257C4C4}" type="datetimeFigureOut">
              <a:rPr lang="en-US" smtClean="0"/>
              <a:t>11/21/2019</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D38B63C2-2508-4BC1-B91E-DDA224F2C6DB}" type="slidenum">
              <a:rPr lang="en-US" smtClean="0"/>
              <a:t>‹Nº›</a:t>
            </a:fld>
            <a:endParaRPr lang="en-US"/>
          </a:p>
        </p:txBody>
      </p:sp>
    </p:spTree>
    <p:extLst>
      <p:ext uri="{BB962C8B-B14F-4D97-AF65-F5344CB8AC3E}">
        <p14:creationId xmlns:p14="http://schemas.microsoft.com/office/powerpoint/2010/main" val="352642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C9CCB124-20CC-485E-937B-B9BD8257C4C4}" type="datetimeFigureOut">
              <a:rPr lang="en-US" smtClean="0"/>
              <a:t>11/21/2019</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D38B63C2-2508-4BC1-B91E-DDA224F2C6DB}" type="slidenum">
              <a:rPr lang="en-US" smtClean="0"/>
              <a:t>‹Nº›</a:t>
            </a:fld>
            <a:endParaRPr lang="en-US"/>
          </a:p>
        </p:txBody>
      </p:sp>
    </p:spTree>
    <p:extLst>
      <p:ext uri="{BB962C8B-B14F-4D97-AF65-F5344CB8AC3E}">
        <p14:creationId xmlns:p14="http://schemas.microsoft.com/office/powerpoint/2010/main" val="395245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C9CCB124-20CC-485E-937B-B9BD8257C4C4}" type="datetimeFigureOut">
              <a:rPr lang="en-US" smtClean="0"/>
              <a:t>11/21/2019</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D38B63C2-2508-4BC1-B91E-DDA224F2C6DB}" type="slidenum">
              <a:rPr lang="en-US" smtClean="0"/>
              <a:t>‹Nº›</a:t>
            </a:fld>
            <a:endParaRPr lang="en-US"/>
          </a:p>
        </p:txBody>
      </p:sp>
    </p:spTree>
    <p:extLst>
      <p:ext uri="{BB962C8B-B14F-4D97-AF65-F5344CB8AC3E}">
        <p14:creationId xmlns:p14="http://schemas.microsoft.com/office/powerpoint/2010/main" val="2769147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C9CCB124-20CC-485E-937B-B9BD8257C4C4}" type="datetimeFigureOut">
              <a:rPr lang="en-US" smtClean="0"/>
              <a:t>11/21/2019</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D38B63C2-2508-4BC1-B91E-DDA224F2C6DB}" type="slidenum">
              <a:rPr lang="en-US" smtClean="0"/>
              <a:t>‹Nº›</a:t>
            </a:fld>
            <a:endParaRPr lang="en-US"/>
          </a:p>
        </p:txBody>
      </p:sp>
    </p:spTree>
    <p:extLst>
      <p:ext uri="{BB962C8B-B14F-4D97-AF65-F5344CB8AC3E}">
        <p14:creationId xmlns:p14="http://schemas.microsoft.com/office/powerpoint/2010/main" val="25075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C9CCB124-20CC-485E-937B-B9BD8257C4C4}" type="datetimeFigureOut">
              <a:rPr lang="en-US" smtClean="0"/>
              <a:t>11/21/2019</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D38B63C2-2508-4BC1-B91E-DDA224F2C6DB}" type="slidenum">
              <a:rPr lang="en-US" smtClean="0"/>
              <a:t>‹Nº›</a:t>
            </a:fld>
            <a:endParaRPr lang="en-US"/>
          </a:p>
        </p:txBody>
      </p:sp>
    </p:spTree>
    <p:extLst>
      <p:ext uri="{BB962C8B-B14F-4D97-AF65-F5344CB8AC3E}">
        <p14:creationId xmlns:p14="http://schemas.microsoft.com/office/powerpoint/2010/main" val="2367860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C9CCB124-20CC-485E-937B-B9BD8257C4C4}" type="datetimeFigureOut">
              <a:rPr lang="en-US" smtClean="0"/>
              <a:t>11/21/2019</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D38B63C2-2508-4BC1-B91E-DDA224F2C6DB}" type="slidenum">
              <a:rPr lang="en-US" smtClean="0"/>
              <a:t>‹Nº›</a:t>
            </a:fld>
            <a:endParaRPr lang="en-US"/>
          </a:p>
        </p:txBody>
      </p:sp>
    </p:spTree>
    <p:extLst>
      <p:ext uri="{BB962C8B-B14F-4D97-AF65-F5344CB8AC3E}">
        <p14:creationId xmlns:p14="http://schemas.microsoft.com/office/powerpoint/2010/main" val="3144230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9CCB124-20CC-485E-937B-B9BD8257C4C4}" type="datetimeFigureOut">
              <a:rPr lang="en-US" smtClean="0"/>
              <a:t>11/21/2019</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D38B63C2-2508-4BC1-B91E-DDA224F2C6DB}" type="slidenum">
              <a:rPr lang="en-US" smtClean="0"/>
              <a:t>‹Nº›</a:t>
            </a:fld>
            <a:endParaRPr lang="en-US"/>
          </a:p>
        </p:txBody>
      </p:sp>
    </p:spTree>
    <p:extLst>
      <p:ext uri="{BB962C8B-B14F-4D97-AF65-F5344CB8AC3E}">
        <p14:creationId xmlns:p14="http://schemas.microsoft.com/office/powerpoint/2010/main" val="1348490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C9CCB124-20CC-485E-937B-B9BD8257C4C4}" type="datetimeFigureOut">
              <a:rPr lang="en-US" smtClean="0"/>
              <a:t>11/21/2019</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D38B63C2-2508-4BC1-B91E-DDA224F2C6DB}" type="slidenum">
              <a:rPr lang="en-US" smtClean="0"/>
              <a:t>‹Nº›</a:t>
            </a:fld>
            <a:endParaRPr lang="en-US"/>
          </a:p>
        </p:txBody>
      </p:sp>
    </p:spTree>
    <p:extLst>
      <p:ext uri="{BB962C8B-B14F-4D97-AF65-F5344CB8AC3E}">
        <p14:creationId xmlns:p14="http://schemas.microsoft.com/office/powerpoint/2010/main" val="2487528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C9CCB124-20CC-485E-937B-B9BD8257C4C4}" type="datetimeFigureOut">
              <a:rPr lang="en-US" smtClean="0"/>
              <a:t>11/21/2019</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D38B63C2-2508-4BC1-B91E-DDA224F2C6DB}" type="slidenum">
              <a:rPr lang="en-US" smtClean="0"/>
              <a:t>‹Nº›</a:t>
            </a:fld>
            <a:endParaRPr lang="en-US"/>
          </a:p>
        </p:txBody>
      </p:sp>
    </p:spTree>
    <p:extLst>
      <p:ext uri="{BB962C8B-B14F-4D97-AF65-F5344CB8AC3E}">
        <p14:creationId xmlns:p14="http://schemas.microsoft.com/office/powerpoint/2010/main" val="2942063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CCB124-20CC-485E-937B-B9BD8257C4C4}" type="datetimeFigureOut">
              <a:rPr lang="en-US" smtClean="0"/>
              <a:t>11/21/2019</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8B63C2-2508-4BC1-B91E-DDA224F2C6DB}" type="slidenum">
              <a:rPr lang="en-US" smtClean="0"/>
              <a:t>‹Nº›</a:t>
            </a:fld>
            <a:endParaRPr lang="en-US"/>
          </a:p>
        </p:txBody>
      </p:sp>
    </p:spTree>
    <p:extLst>
      <p:ext uri="{BB962C8B-B14F-4D97-AF65-F5344CB8AC3E}">
        <p14:creationId xmlns:p14="http://schemas.microsoft.com/office/powerpoint/2010/main" val="1150340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ncbi.nlm.nih.gov/books/n/frontcollect/" TargetMode="External"/><Relationship Id="rId3" Type="http://schemas.openxmlformats.org/officeDocument/2006/relationships/hyperlink" Target="https://www.ncbi.nlm.nih.gov/pubmed?term=Shirakawa%20H%5BAuthor%5D&amp;cauthor=true&amp;cauthor_uid=29356477" TargetMode="External"/><Relationship Id="rId7" Type="http://schemas.openxmlformats.org/officeDocument/2006/relationships/hyperlink" Target="https://www.ncbi.nlm.nih.gov/pubmed?term=Emir%20TLR%5BEditor%5D" TargetMode="External"/><Relationship Id="rId2" Type="http://schemas.openxmlformats.org/officeDocument/2006/relationships/hyperlink" Target="https://www.ncbi.nlm.nih.gov/pubmed?term=Sawamura%20S%5BAuthor%5D&amp;cauthor=true&amp;cauthor_uid=29356477" TargetMode="External"/><Relationship Id="rId1" Type="http://schemas.openxmlformats.org/officeDocument/2006/relationships/slideLayout" Target="../slideLayouts/slideLayout1.xml"/><Relationship Id="rId6" Type="http://schemas.openxmlformats.org/officeDocument/2006/relationships/hyperlink" Target="https://www.ncbi.nlm.nih.gov/pubmed?term=Kaneko%20S%5BAuthor%5D&amp;cauthor=true&amp;cauthor_uid=29356477" TargetMode="External"/><Relationship Id="rId5" Type="http://schemas.openxmlformats.org/officeDocument/2006/relationships/hyperlink" Target="https://www.ncbi.nlm.nih.gov/pubmed?term=Mori%20Y%5BAuthor%5D&amp;cauthor=true&amp;cauthor_uid=29356477" TargetMode="External"/><Relationship Id="rId4" Type="http://schemas.openxmlformats.org/officeDocument/2006/relationships/hyperlink" Target="https://www.ncbi.nlm.nih.gov/pubmed?term=Nakagawa%20T%5BAuthor%5D&amp;cauthor=true&amp;cauthor_uid=29356477"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s://www.ncbi.nlm.nih.gov/books/NBK476119/"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ncbi.nlm.nih.gov/books/NBK476119/figure/fig1_6/?report=objectonly" TargetMode="External"/><Relationship Id="rId2" Type="http://schemas.openxmlformats.org/officeDocument/2006/relationships/hyperlink" Target="https://www.ncbi.nlm.nih.gov/books/NBK476119/" TargetMode="External"/><Relationship Id="rId1" Type="http://schemas.openxmlformats.org/officeDocument/2006/relationships/slideLayout" Target="../slideLayouts/slideLayout7.xml"/><Relationship Id="rId4" Type="http://schemas.openxmlformats.org/officeDocument/2006/relationships/hyperlink" Target="https://en.wikipedia.org/wiki/PKD2L1"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ncbi.nlm.nih.gov/books/NBK476119/figure/fig1_1/?report=objectonly" TargetMode="External"/><Relationship Id="rId2" Type="http://schemas.openxmlformats.org/officeDocument/2006/relationships/hyperlink" Target="https://www.ncbi.nlm.nih.gov/books/NBK476119/" TargetMode="External"/><Relationship Id="rId1" Type="http://schemas.openxmlformats.org/officeDocument/2006/relationships/slideLayout" Target="../slideLayouts/slideLayout7.xml"/><Relationship Id="rId5" Type="http://schemas.openxmlformats.org/officeDocument/2006/relationships/hyperlink" Target="https://www.ncbi.nlm.nih.gov/books/NBK476119/figure/fig1_2/?report=objectonly" TargetMode="External"/><Relationship Id="rId4" Type="http://schemas.openxmlformats.org/officeDocument/2006/relationships/hyperlink" Target="https://www.ncbi.nlm.nih.gov/books/NBK476119/figure/fig1_6/?report=objectonly"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TRPV2" TargetMode="External"/><Relationship Id="rId7" Type="http://schemas.openxmlformats.org/officeDocument/2006/relationships/hyperlink" Target="https://en.wikipedia.org/wiki/TRPV6" TargetMode="External"/><Relationship Id="rId2" Type="http://schemas.openxmlformats.org/officeDocument/2006/relationships/hyperlink" Target="https://en.wikipedia.org/wiki/TRPV1" TargetMode="External"/><Relationship Id="rId1" Type="http://schemas.openxmlformats.org/officeDocument/2006/relationships/slideLayout" Target="../slideLayouts/slideLayout7.xml"/><Relationship Id="rId6" Type="http://schemas.openxmlformats.org/officeDocument/2006/relationships/hyperlink" Target="https://en.wikipedia.org/wiki/TRPV5" TargetMode="External"/><Relationship Id="rId5" Type="http://schemas.openxmlformats.org/officeDocument/2006/relationships/hyperlink" Target="https://en.wikipedia.org/wiki/TRPV4" TargetMode="External"/><Relationship Id="rId4" Type="http://schemas.openxmlformats.org/officeDocument/2006/relationships/hyperlink" Target="https://en.wikipedia.org/wiki/TRPV3"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ww.ncbi.nlm.nih.gov/books/NBK476104/"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ncbi.nlm.nih.gov/books/NBK476104/table/table16_3/?report=objectonly" TargetMode="External"/><Relationship Id="rId2" Type="http://schemas.openxmlformats.org/officeDocument/2006/relationships/hyperlink" Target="https://www.ncbi.nlm.nih.gov/books/NBK476104/table/table16_1/?report=objectonly" TargetMode="External"/><Relationship Id="rId1" Type="http://schemas.openxmlformats.org/officeDocument/2006/relationships/slideLayout" Target="../slideLayouts/slideLayout7.xml"/><Relationship Id="rId4" Type="http://schemas.openxmlformats.org/officeDocument/2006/relationships/hyperlink" Target="https://www.ncbi.nlm.nih.gov/books/NBK476104/"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www.ncbi.nlm.nih.gov/books/NBK476104/table/table16_1/?report=objectonly"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ncbi.nlm.nih.gov/books/NBK476104/table/table16_4/?report=objectonly" TargetMode="External"/><Relationship Id="rId2" Type="http://schemas.openxmlformats.org/officeDocument/2006/relationships/hyperlink" Target="https://www.ncbi.nlm.nih.gov/books/NBK476104/" TargetMode="Externa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hyperlink" Target="https://www.ncbi.nlm.nih.gov/books/NBK476104/figure/fig16_2/?report=objectonly"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ncbi.nlm.nih.gov/core/lw/2.0/html/tileshop_pmc/tileshop_pmc_inline.html?title=Figure%201.1.%20Search%20terms%20used%20were%20(TRP%20OR%20%5Btransient%20receptor%20potential%5D%20AND%20channel).&amp;p=BOOKS&amp;id=476119_fig1_1.jpg" TargetMode="External"/><Relationship Id="rId1" Type="http://schemas.openxmlformats.org/officeDocument/2006/relationships/slideLayout" Target="../slideLayouts/slideLayout7.xml"/><Relationship Id="rId5" Type="http://schemas.openxmlformats.org/officeDocument/2006/relationships/hyperlink" Target="https://www.ncbi.nlm.nih.gov/books/NBK476119/" TargetMode="External"/><Relationship Id="rId4" Type="http://schemas.openxmlformats.org/officeDocument/2006/relationships/hyperlink" Target="https://www.ncbi.nlm.nih.gov/books/NBK476119/figure/fig1_2/?report=objectonly"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ncbi.nlm.nih.gov/books/NBK476104/table/table16_5/?report=objectonly" TargetMode="External"/><Relationship Id="rId2" Type="http://schemas.openxmlformats.org/officeDocument/2006/relationships/hyperlink" Target="https://www.ncbi.nlm.nih.gov/books/NBK476104/"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www.ncbi.nlm.nih.gov/books/NBK476104/"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www.ncbi.nlm.nih.gov/books/NBK476104/"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www.ncbi.nlm.nih.gov/books/NBK476104/"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www.ncbi.nlm.nih.gov/books/NBK476104/"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www.ncbi.nlm.nih.gov/books/NBK476104/"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s://www.ncbi.nlm.nih.gov/books/NBK476104/"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www.ncbi.nlm.nih.gov/books/NBK476104/"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www.ncbi.nlm.nih.gov/books/NBK476104/"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www.ncbi.nlm.nih.gov/snp/?term=1556314" TargetMode="External"/><Relationship Id="rId2" Type="http://schemas.openxmlformats.org/officeDocument/2006/relationships/hyperlink" Target="https://www.ncbi.nlm.nih.gov/books/NBK476104/"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ncbi.nlm.nih.gov/books/NBK476119/"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s://www.ncbi.nlm.nih.gov/books/NBK476104/"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https://www.ncbi.nlm.nih.gov/books/NBK476104/"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s://www.ncbi.nlm.nih.gov/books/NBK476104/"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Drosophila" TargetMode="External"/><Relationship Id="rId3" Type="http://schemas.openxmlformats.org/officeDocument/2006/relationships/hyperlink" Target="https://en.wikipedia.org/wiki/Protein" TargetMode="External"/><Relationship Id="rId7" Type="http://schemas.openxmlformats.org/officeDocument/2006/relationships/hyperlink" Target="https://en.wikipedia.org/wiki/Yeast" TargetMode="External"/><Relationship Id="rId12" Type="http://schemas.openxmlformats.org/officeDocument/2006/relationships/hyperlink" Target="https://en.wikipedia.org/wiki/TRPA1" TargetMode="External"/><Relationship Id="rId2" Type="http://schemas.openxmlformats.org/officeDocument/2006/relationships/hyperlink" Target="https://en.wikipedia.org/wiki/Protein_motif" TargetMode="External"/><Relationship Id="rId1" Type="http://schemas.openxmlformats.org/officeDocument/2006/relationships/slideLayout" Target="../slideLayouts/slideLayout7.xml"/><Relationship Id="rId6" Type="http://schemas.openxmlformats.org/officeDocument/2006/relationships/hyperlink" Target="https://en.wikipedia.org/wiki/Cell_signaling" TargetMode="External"/><Relationship Id="rId11" Type="http://schemas.openxmlformats.org/officeDocument/2006/relationships/hyperlink" Target="https://en.wikipedia.org/wiki/Ankyrin" TargetMode="External"/><Relationship Id="rId5" Type="http://schemas.openxmlformats.org/officeDocument/2006/relationships/hyperlink" Target="https://en.wikipedia.org/wiki/Loop_(biochemistry)" TargetMode="External"/><Relationship Id="rId10" Type="http://schemas.openxmlformats.org/officeDocument/2006/relationships/hyperlink" Target="https://www.ncbi.nlm.nih.gov/books/NBK476119/figure/fig1_2/?report=objectonly" TargetMode="External"/><Relationship Id="rId4" Type="http://schemas.openxmlformats.org/officeDocument/2006/relationships/hyperlink" Target="https://en.wikipedia.org/wiki/Alpha_helix" TargetMode="External"/><Relationship Id="rId9" Type="http://schemas.openxmlformats.org/officeDocument/2006/relationships/hyperlink" Target="https://en.wikipedia.org/wiki/Notch_pathway"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TRPC5" TargetMode="External"/><Relationship Id="rId3" Type="http://schemas.openxmlformats.org/officeDocument/2006/relationships/hyperlink" Target="https://en.wikipedia.org/wiki/TRPC1" TargetMode="External"/><Relationship Id="rId7" Type="http://schemas.openxmlformats.org/officeDocument/2006/relationships/hyperlink" Target="https://en.wikipedia.org/wiki/Interstitial_cell_of_Cajal" TargetMode="External"/><Relationship Id="rId2" Type="http://schemas.openxmlformats.org/officeDocument/2006/relationships/hyperlink" Target="https://www.ncbi.nlm.nih.gov/books/NBK476119/" TargetMode="External"/><Relationship Id="rId1" Type="http://schemas.openxmlformats.org/officeDocument/2006/relationships/slideLayout" Target="../slideLayouts/slideLayout7.xml"/><Relationship Id="rId6" Type="http://schemas.openxmlformats.org/officeDocument/2006/relationships/hyperlink" Target="https://en.wikipedia.org/wiki/TRPC4" TargetMode="External"/><Relationship Id="rId5" Type="http://schemas.openxmlformats.org/officeDocument/2006/relationships/hyperlink" Target="https://en.wikipedia.org/wiki/TRPC3" TargetMode="External"/><Relationship Id="rId10" Type="http://schemas.openxmlformats.org/officeDocument/2006/relationships/hyperlink" Target="https://en.wikipedia.org/wiki/TRPC7" TargetMode="External"/><Relationship Id="rId4" Type="http://schemas.openxmlformats.org/officeDocument/2006/relationships/hyperlink" Target="https://en.wikipedia.org/wiki/TRPC2" TargetMode="External"/><Relationship Id="rId9" Type="http://schemas.openxmlformats.org/officeDocument/2006/relationships/hyperlink" Target="https://en.wikipedia.org/wiki/TRPC6"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ncbi.nlm.nih.gov/books/NBK476119/figure/fig1_5/?report=objectonly" TargetMode="External"/><Relationship Id="rId2" Type="http://schemas.openxmlformats.org/officeDocument/2006/relationships/hyperlink" Target="https://www.ncbi.nlm.nih.gov/books/NBK476119/"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TRPM7" TargetMode="External"/><Relationship Id="rId3" Type="http://schemas.openxmlformats.org/officeDocument/2006/relationships/hyperlink" Target="https://en.wikipedia.org/wiki/TRPM2" TargetMode="External"/><Relationship Id="rId7" Type="http://schemas.openxmlformats.org/officeDocument/2006/relationships/hyperlink" Target="https://en.wikipedia.org/wiki/TRPM6" TargetMode="External"/><Relationship Id="rId2" Type="http://schemas.openxmlformats.org/officeDocument/2006/relationships/hyperlink" Target="https://en.wikipedia.org/wiki/TRPM1" TargetMode="External"/><Relationship Id="rId1" Type="http://schemas.openxmlformats.org/officeDocument/2006/relationships/slideLayout" Target="../slideLayouts/slideLayout7.xml"/><Relationship Id="rId6" Type="http://schemas.openxmlformats.org/officeDocument/2006/relationships/hyperlink" Target="https://en.wikipedia.org/wiki/TRPM5" TargetMode="External"/><Relationship Id="rId5" Type="http://schemas.openxmlformats.org/officeDocument/2006/relationships/hyperlink" Target="https://en.wikipedia.org/wiki/TRPM4" TargetMode="External"/><Relationship Id="rId4" Type="http://schemas.openxmlformats.org/officeDocument/2006/relationships/hyperlink" Target="https://en.wikipedia.org/wiki/TRPM3" TargetMode="External"/><Relationship Id="rId9" Type="http://schemas.openxmlformats.org/officeDocument/2006/relationships/hyperlink" Target="https://en.wikipedia.org/wiki/TRPM8"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MCOLN1" TargetMode="External"/><Relationship Id="rId2" Type="http://schemas.openxmlformats.org/officeDocument/2006/relationships/hyperlink" Target="https://www.ncbi.nlm.nih.gov/books/NBK476119/" TargetMode="External"/><Relationship Id="rId1" Type="http://schemas.openxmlformats.org/officeDocument/2006/relationships/slideLayout" Target="../slideLayouts/slideLayout7.xml"/><Relationship Id="rId5" Type="http://schemas.openxmlformats.org/officeDocument/2006/relationships/hyperlink" Target="https://en.wikipedia.org/wiki/MCOLN3" TargetMode="External"/><Relationship Id="rId4" Type="http://schemas.openxmlformats.org/officeDocument/2006/relationships/hyperlink" Target="https://en.wikipedia.org/wiki/MCOLN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524000" y="872836"/>
            <a:ext cx="9144000" cy="4384964"/>
          </a:xfrm>
        </p:spPr>
        <p:txBody>
          <a:bodyPr>
            <a:normAutofit/>
          </a:bodyPr>
          <a:lstStyle/>
          <a:p>
            <a:r>
              <a:rPr lang="en-US" b="1" dirty="0"/>
              <a:t>TRP Channels in the Brain: What Are They There For?.</a:t>
            </a:r>
          </a:p>
          <a:p>
            <a:r>
              <a:rPr lang="en-US" b="1" dirty="0"/>
              <a:t>Authors</a:t>
            </a:r>
          </a:p>
          <a:p>
            <a:r>
              <a:rPr lang="en-US" u="sng" dirty="0" err="1">
                <a:hlinkClick r:id="rId2"/>
              </a:rPr>
              <a:t>Sawamura</a:t>
            </a:r>
            <a:r>
              <a:rPr lang="en-US" u="sng" dirty="0">
                <a:hlinkClick r:id="rId2"/>
              </a:rPr>
              <a:t> S</a:t>
            </a:r>
            <a:r>
              <a:rPr lang="en-US" dirty="0"/>
              <a:t>, </a:t>
            </a:r>
            <a:r>
              <a:rPr lang="en-US" u="sng" dirty="0" err="1">
                <a:hlinkClick r:id="rId3"/>
              </a:rPr>
              <a:t>Shirakawa</a:t>
            </a:r>
            <a:r>
              <a:rPr lang="en-US" u="sng" dirty="0">
                <a:hlinkClick r:id="rId3"/>
              </a:rPr>
              <a:t> H</a:t>
            </a:r>
            <a:r>
              <a:rPr lang="en-US" dirty="0"/>
              <a:t>, </a:t>
            </a:r>
            <a:r>
              <a:rPr lang="en-US" u="sng" dirty="0">
                <a:hlinkClick r:id="rId4"/>
              </a:rPr>
              <a:t>Nakagawa T</a:t>
            </a:r>
            <a:r>
              <a:rPr lang="en-US" dirty="0"/>
              <a:t>, </a:t>
            </a:r>
            <a:r>
              <a:rPr lang="en-US" u="sng" dirty="0">
                <a:hlinkClick r:id="rId5"/>
              </a:rPr>
              <a:t>Mori Y</a:t>
            </a:r>
            <a:r>
              <a:rPr lang="en-US" dirty="0"/>
              <a:t>, </a:t>
            </a:r>
            <a:r>
              <a:rPr lang="en-US" u="sng" dirty="0">
                <a:hlinkClick r:id="rId6"/>
              </a:rPr>
              <a:t>Kaneko S</a:t>
            </a:r>
            <a:r>
              <a:rPr lang="en-US" dirty="0"/>
              <a:t>.</a:t>
            </a:r>
          </a:p>
          <a:p>
            <a:r>
              <a:rPr lang="en-US" b="1" dirty="0"/>
              <a:t>Editors</a:t>
            </a:r>
          </a:p>
          <a:p>
            <a:r>
              <a:rPr lang="en-US" dirty="0"/>
              <a:t>In: </a:t>
            </a:r>
            <a:r>
              <a:rPr lang="en-US" u="sng" dirty="0">
                <a:hlinkClick r:id="rId7"/>
              </a:rPr>
              <a:t>Emir TLR</a:t>
            </a:r>
            <a:r>
              <a:rPr lang="en-US" dirty="0"/>
              <a:t>, editor. </a:t>
            </a:r>
          </a:p>
          <a:p>
            <a:r>
              <a:rPr lang="en-US" b="1" dirty="0"/>
              <a:t>Source</a:t>
            </a:r>
          </a:p>
          <a:p>
            <a:r>
              <a:rPr lang="en-US" dirty="0"/>
              <a:t>Neurobiology of TRP Channels. 2nd edition. Boca Raton (FL): CRC Press/Taylor &amp; Francis; 2017. Chapter 16.</a:t>
            </a:r>
            <a:br>
              <a:rPr lang="en-US" dirty="0"/>
            </a:br>
            <a:r>
              <a:rPr lang="en-US" u="sng" dirty="0">
                <a:hlinkClick r:id="rId8"/>
              </a:rPr>
              <a:t>Frontiers in Neuroscience.</a:t>
            </a:r>
            <a:endParaRPr lang="en-US" dirty="0"/>
          </a:p>
          <a:p>
            <a:endParaRPr lang="en-US" dirty="0"/>
          </a:p>
        </p:txBody>
      </p:sp>
    </p:spTree>
    <p:extLst>
      <p:ext uri="{BB962C8B-B14F-4D97-AF65-F5344CB8AC3E}">
        <p14:creationId xmlns:p14="http://schemas.microsoft.com/office/powerpoint/2010/main" val="2885103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54975" y="290914"/>
            <a:ext cx="8894618" cy="1754326"/>
          </a:xfrm>
          <a:prstGeom prst="rect">
            <a:avLst/>
          </a:prstGeom>
        </p:spPr>
        <p:txBody>
          <a:bodyPr wrap="square">
            <a:spAutoFit/>
          </a:bodyPr>
          <a:lstStyle/>
          <a:p>
            <a:r>
              <a:rPr lang="en-US" b="1" i="0" dirty="0" smtClean="0">
                <a:solidFill>
                  <a:srgbClr val="985735"/>
                </a:solidFill>
                <a:effectLst/>
                <a:latin typeface="arial" panose="020B0604020202020204" pitchFamily="34" charset="0"/>
              </a:rPr>
              <a:t>1.6. TRPN</a:t>
            </a:r>
          </a:p>
          <a:p>
            <a:r>
              <a:rPr lang="en-US" b="0" i="0" dirty="0" smtClean="0">
                <a:solidFill>
                  <a:srgbClr val="000000"/>
                </a:solidFill>
                <a:effectLst/>
                <a:latin typeface="Times New Roman" panose="02020603050405020304" pitchFamily="18" charset="0"/>
              </a:rPr>
              <a:t>Absent from mammals, the TRPN (“No mechanoreceptor potential C,” also called NOMPC) protein forms a </a:t>
            </a:r>
            <a:r>
              <a:rPr lang="en-US" b="0" i="0" dirty="0" smtClean="0">
                <a:solidFill>
                  <a:srgbClr val="FF0000"/>
                </a:solidFill>
                <a:effectLst/>
                <a:latin typeface="Times New Roman" panose="02020603050405020304" pitchFamily="18" charset="0"/>
              </a:rPr>
              <a:t>mechanosensitive channel </a:t>
            </a:r>
            <a:r>
              <a:rPr lang="en-US" b="0" i="0" dirty="0" smtClean="0">
                <a:solidFill>
                  <a:srgbClr val="000000"/>
                </a:solidFill>
                <a:effectLst/>
                <a:latin typeface="Times New Roman" panose="02020603050405020304" pitchFamily="18" charset="0"/>
              </a:rPr>
              <a:t>(</a:t>
            </a:r>
            <a:r>
              <a:rPr lang="en-US" b="0" i="0" dirty="0" smtClean="0">
                <a:solidFill>
                  <a:srgbClr val="642A8F"/>
                </a:solidFill>
                <a:effectLst/>
                <a:latin typeface="Times New Roman" panose="02020603050405020304" pitchFamily="18" charset="0"/>
                <a:hlinkClick r:id="rId2"/>
              </a:rPr>
              <a:t>Walker et al., 2000</a:t>
            </a:r>
            <a:r>
              <a:rPr lang="en-US" b="0" i="0" dirty="0" smtClean="0">
                <a:solidFill>
                  <a:srgbClr val="000000"/>
                </a:solidFill>
                <a:effectLst/>
                <a:latin typeface="Times New Roman" panose="02020603050405020304" pitchFamily="18" charset="0"/>
              </a:rPr>
              <a:t>). </a:t>
            </a:r>
            <a:r>
              <a:rPr lang="en-US" b="0" i="0" dirty="0" err="1" smtClean="0">
                <a:solidFill>
                  <a:srgbClr val="000000"/>
                </a:solidFill>
                <a:effectLst/>
                <a:latin typeface="Times New Roman" panose="02020603050405020304" pitchFamily="18" charset="0"/>
              </a:rPr>
              <a:t>Mechanosensitivity</a:t>
            </a:r>
            <a:r>
              <a:rPr lang="en-US" b="0" i="0" dirty="0" smtClean="0">
                <a:solidFill>
                  <a:srgbClr val="000000"/>
                </a:solidFill>
                <a:effectLst/>
                <a:latin typeface="Times New Roman" panose="02020603050405020304" pitchFamily="18" charset="0"/>
              </a:rPr>
              <a:t> is imparted by the N-terminal ARD, which dwarfs even TRPA1's, with its 29 </a:t>
            </a:r>
            <a:r>
              <a:rPr lang="en-US" b="0" i="0" dirty="0" err="1" smtClean="0">
                <a:solidFill>
                  <a:srgbClr val="000000"/>
                </a:solidFill>
                <a:effectLst/>
                <a:latin typeface="Times New Roman" panose="02020603050405020304" pitchFamily="18" charset="0"/>
              </a:rPr>
              <a:t>ankyrin</a:t>
            </a:r>
            <a:r>
              <a:rPr lang="en-US" b="0" i="0" dirty="0" smtClean="0">
                <a:solidFill>
                  <a:srgbClr val="000000"/>
                </a:solidFill>
                <a:effectLst/>
                <a:latin typeface="Times New Roman" panose="02020603050405020304" pitchFamily="18" charset="0"/>
              </a:rPr>
              <a:t> repeats. </a:t>
            </a:r>
            <a:r>
              <a:rPr lang="en-US" b="0" i="0" dirty="0" smtClean="0">
                <a:solidFill>
                  <a:srgbClr val="FF0000"/>
                </a:solidFill>
                <a:effectLst/>
                <a:latin typeface="Times New Roman" panose="02020603050405020304" pitchFamily="18" charset="0"/>
              </a:rPr>
              <a:t>These </a:t>
            </a:r>
            <a:r>
              <a:rPr lang="en-US" b="0" i="0" dirty="0" err="1" smtClean="0">
                <a:solidFill>
                  <a:srgbClr val="FF0000"/>
                </a:solidFill>
                <a:effectLst/>
                <a:latin typeface="Times New Roman" panose="02020603050405020304" pitchFamily="18" charset="0"/>
              </a:rPr>
              <a:t>ankyrin</a:t>
            </a:r>
            <a:r>
              <a:rPr lang="en-US" b="0" i="0" dirty="0" smtClean="0">
                <a:solidFill>
                  <a:srgbClr val="FF0000"/>
                </a:solidFill>
                <a:effectLst/>
                <a:latin typeface="Times New Roman" panose="02020603050405020304" pitchFamily="18" charset="0"/>
              </a:rPr>
              <a:t> repeats have been shown to interact with cellular microtubules, and this association is required to impart </a:t>
            </a:r>
            <a:r>
              <a:rPr lang="en-US" b="0" i="0" dirty="0" err="1" smtClean="0">
                <a:solidFill>
                  <a:srgbClr val="FF0000"/>
                </a:solidFill>
                <a:effectLst/>
                <a:latin typeface="Times New Roman" panose="02020603050405020304" pitchFamily="18" charset="0"/>
              </a:rPr>
              <a:t>mechanosensitivity</a:t>
            </a:r>
            <a:r>
              <a:rPr lang="en-US" b="0" i="0" dirty="0" smtClean="0">
                <a:solidFill>
                  <a:srgbClr val="FF0000"/>
                </a:solidFill>
                <a:effectLst/>
                <a:latin typeface="Times New Roman" panose="02020603050405020304" pitchFamily="18" charset="0"/>
              </a:rPr>
              <a:t> to the channels</a:t>
            </a:r>
            <a:endParaRPr lang="en-US" b="0" i="0" dirty="0">
              <a:solidFill>
                <a:srgbClr val="FF0000"/>
              </a:solidFill>
              <a:effectLst/>
              <a:latin typeface="Times New Roman" panose="02020603050405020304" pitchFamily="18" charset="0"/>
            </a:endParaRPr>
          </a:p>
        </p:txBody>
      </p:sp>
      <p:graphicFrame>
        <p:nvGraphicFramePr>
          <p:cNvPr id="3" name="Tabla 2"/>
          <p:cNvGraphicFramePr>
            <a:graphicFrameLocks noGrp="1"/>
          </p:cNvGraphicFramePr>
          <p:nvPr>
            <p:extLst>
              <p:ext uri="{D42A27DB-BD31-4B8C-83A1-F6EECF244321}">
                <p14:modId xmlns:p14="http://schemas.microsoft.com/office/powerpoint/2010/main" val="4539415"/>
              </p:ext>
            </p:extLst>
          </p:nvPr>
        </p:nvGraphicFramePr>
        <p:xfrm>
          <a:off x="721822" y="2837512"/>
          <a:ext cx="10515600" cy="731520"/>
        </p:xfrm>
        <a:graphic>
          <a:graphicData uri="http://schemas.openxmlformats.org/drawingml/2006/table">
            <a:tbl>
              <a:tblPr/>
              <a:tblGrid>
                <a:gridCol w="3505200">
                  <a:extLst>
                    <a:ext uri="{9D8B030D-6E8A-4147-A177-3AD203B41FA5}">
                      <a16:colId xmlns:a16="http://schemas.microsoft.com/office/drawing/2014/main" val="4227220289"/>
                    </a:ext>
                  </a:extLst>
                </a:gridCol>
                <a:gridCol w="3505200">
                  <a:extLst>
                    <a:ext uri="{9D8B030D-6E8A-4147-A177-3AD203B41FA5}">
                      <a16:colId xmlns:a16="http://schemas.microsoft.com/office/drawing/2014/main" val="598344174"/>
                    </a:ext>
                  </a:extLst>
                </a:gridCol>
                <a:gridCol w="3505200">
                  <a:extLst>
                    <a:ext uri="{9D8B030D-6E8A-4147-A177-3AD203B41FA5}">
                      <a16:colId xmlns:a16="http://schemas.microsoft.com/office/drawing/2014/main" val="2860337009"/>
                    </a:ext>
                  </a:extLst>
                </a:gridCol>
              </a:tblGrid>
              <a:tr h="0">
                <a:tc>
                  <a:txBody>
                    <a:bodyPr/>
                    <a:lstStyle/>
                    <a:p>
                      <a:pPr algn="ctr"/>
                      <a:r>
                        <a:rPr lang="en-US">
                          <a:effectLst/>
                        </a:rPr>
                        <a:t>Sub-Family</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a:effectLst/>
                        </a:rPr>
                        <a:t>Cell/Tissue Expression</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a:effectLst/>
                        </a:rPr>
                        <a:t>Group</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2175157773"/>
                  </a:ext>
                </a:extLst>
              </a:tr>
              <a:tr h="0">
                <a:tc>
                  <a:txBody>
                    <a:bodyPr/>
                    <a:lstStyle/>
                    <a:p>
                      <a:r>
                        <a:rPr lang="en-US">
                          <a:effectLst/>
                        </a:rPr>
                        <a:t>TRPN1</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Ear, eye</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dirty="0">
                          <a:effectLst/>
                        </a:rPr>
                        <a:t>1</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162983108"/>
                  </a:ext>
                </a:extLst>
              </a:tr>
            </a:tbl>
          </a:graphicData>
        </a:graphic>
      </p:graphicFrame>
    </p:spTree>
    <p:extLst>
      <p:ext uri="{BB962C8B-B14F-4D97-AF65-F5344CB8AC3E}">
        <p14:creationId xmlns:p14="http://schemas.microsoft.com/office/powerpoint/2010/main" val="2593784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Rectángulo 1"/>
          <p:cNvSpPr/>
          <p:nvPr/>
        </p:nvSpPr>
        <p:spPr>
          <a:xfrm>
            <a:off x="232756" y="682853"/>
            <a:ext cx="11812386" cy="3693319"/>
          </a:xfrm>
          <a:prstGeom prst="rect">
            <a:avLst/>
          </a:prstGeom>
        </p:spPr>
        <p:txBody>
          <a:bodyPr wrap="square">
            <a:spAutoFit/>
          </a:bodyPr>
          <a:lstStyle/>
          <a:p>
            <a:r>
              <a:rPr lang="en-US" b="1" i="0" dirty="0" smtClean="0">
                <a:solidFill>
                  <a:srgbClr val="985735"/>
                </a:solidFill>
                <a:effectLst/>
                <a:latin typeface="arial" panose="020B0604020202020204" pitchFamily="34" charset="0"/>
              </a:rPr>
              <a:t>1.7. TRPP</a:t>
            </a:r>
          </a:p>
          <a:p>
            <a:r>
              <a:rPr lang="en-US" b="0" i="0" dirty="0" smtClean="0">
                <a:solidFill>
                  <a:srgbClr val="000000"/>
                </a:solidFill>
                <a:effectLst/>
                <a:latin typeface="Times New Roman" panose="02020603050405020304" pitchFamily="18" charset="0"/>
              </a:rPr>
              <a:t>The TRPPs, or </a:t>
            </a:r>
            <a:r>
              <a:rPr lang="en-US" b="0" i="0" dirty="0" err="1" smtClean="0">
                <a:solidFill>
                  <a:srgbClr val="000000"/>
                </a:solidFill>
                <a:effectLst/>
                <a:latin typeface="Times New Roman" panose="02020603050405020304" pitchFamily="18" charset="0"/>
              </a:rPr>
              <a:t>polycystins</a:t>
            </a:r>
            <a:r>
              <a:rPr lang="en-US" b="0" i="0" dirty="0" smtClean="0">
                <a:solidFill>
                  <a:srgbClr val="000000"/>
                </a:solidFill>
                <a:effectLst/>
                <a:latin typeface="Times New Roman" panose="02020603050405020304" pitchFamily="18" charset="0"/>
              </a:rPr>
              <a:t>, are similar to the TRPMLs in that they were </a:t>
            </a:r>
            <a:r>
              <a:rPr lang="en-US" b="0" i="0" dirty="0" smtClean="0">
                <a:solidFill>
                  <a:srgbClr val="FF0000"/>
                </a:solidFill>
                <a:effectLst/>
                <a:latin typeface="Times New Roman" panose="02020603050405020304" pitchFamily="18" charset="0"/>
              </a:rPr>
              <a:t>identified from disease-causing mutations</a:t>
            </a:r>
            <a:r>
              <a:rPr lang="en-US" b="0" i="0" dirty="0" smtClean="0">
                <a:solidFill>
                  <a:srgbClr val="000000"/>
                </a:solidFill>
                <a:effectLst/>
                <a:latin typeface="Times New Roman" panose="02020603050405020304" pitchFamily="18" charset="0"/>
              </a:rPr>
              <a:t>, and bear little similarity to the rest of the TRP superfamily (</a:t>
            </a:r>
            <a:r>
              <a:rPr lang="en-US" b="0" i="0" dirty="0" smtClean="0">
                <a:solidFill>
                  <a:srgbClr val="642A8F"/>
                </a:solidFill>
                <a:effectLst/>
                <a:latin typeface="Times New Roman" panose="02020603050405020304" pitchFamily="18" charset="0"/>
                <a:hlinkClick r:id="rId2"/>
              </a:rPr>
              <a:t>Mochizuki et al., 1996</a:t>
            </a:r>
            <a:r>
              <a:rPr lang="en-US" b="0" i="0" dirty="0" smtClean="0">
                <a:solidFill>
                  <a:srgbClr val="000000"/>
                </a:solidFill>
                <a:effectLst/>
                <a:latin typeface="Times New Roman" panose="02020603050405020304" pitchFamily="18" charset="0"/>
              </a:rPr>
              <a:t>). Although TRPPs are among the most widely expressed TRPs (</a:t>
            </a:r>
            <a:r>
              <a:rPr lang="en-US" b="0" i="0" dirty="0" smtClean="0">
                <a:solidFill>
                  <a:srgbClr val="642A8F"/>
                </a:solidFill>
                <a:effectLst/>
                <a:latin typeface="Times New Roman" panose="02020603050405020304" pitchFamily="18" charset="0"/>
                <a:hlinkClick r:id="rId3"/>
              </a:rPr>
              <a:t>Figure 1.6</a:t>
            </a:r>
            <a:r>
              <a:rPr lang="en-US" b="0" i="0" dirty="0" smtClean="0">
                <a:solidFill>
                  <a:srgbClr val="000000"/>
                </a:solidFill>
                <a:effectLst/>
                <a:latin typeface="Times New Roman" panose="02020603050405020304" pitchFamily="18" charset="0"/>
              </a:rPr>
              <a:t>), </a:t>
            </a:r>
            <a:r>
              <a:rPr lang="en-US" b="0" i="0" dirty="0" smtClean="0">
                <a:solidFill>
                  <a:srgbClr val="FF0000"/>
                </a:solidFill>
                <a:effectLst/>
                <a:latin typeface="Times New Roman" panose="02020603050405020304" pitchFamily="18" charset="0"/>
              </a:rPr>
              <a:t>the effects of human mutations in TRPP1 are relatively limited to the kidney</a:t>
            </a:r>
            <a:r>
              <a:rPr lang="en-US" b="0" i="0" dirty="0" smtClean="0">
                <a:solidFill>
                  <a:srgbClr val="000000"/>
                </a:solidFill>
                <a:effectLst/>
                <a:latin typeface="Times New Roman" panose="02020603050405020304" pitchFamily="18" charset="0"/>
              </a:rPr>
              <a:t>, where such mutations cause autosomal dominant </a:t>
            </a:r>
            <a:r>
              <a:rPr lang="en-US" b="0" i="0" dirty="0" smtClean="0">
                <a:solidFill>
                  <a:srgbClr val="FF0000"/>
                </a:solidFill>
                <a:effectLst/>
                <a:latin typeface="Times New Roman" panose="02020603050405020304" pitchFamily="18" charset="0"/>
              </a:rPr>
              <a:t>polycystic kidney disease </a:t>
            </a:r>
            <a:r>
              <a:rPr lang="en-US" b="0" i="0" dirty="0" smtClean="0">
                <a:solidFill>
                  <a:srgbClr val="000000"/>
                </a:solidFill>
                <a:effectLst/>
                <a:latin typeface="Times New Roman" panose="02020603050405020304" pitchFamily="18" charset="0"/>
              </a:rPr>
              <a:t>(ADPKD) (reviewed in </a:t>
            </a:r>
            <a:r>
              <a:rPr lang="en-US" b="0" i="0" dirty="0" smtClean="0">
                <a:solidFill>
                  <a:srgbClr val="642A8F"/>
                </a:solidFill>
                <a:effectLst/>
                <a:latin typeface="Times New Roman" panose="02020603050405020304" pitchFamily="18" charset="0"/>
                <a:hlinkClick r:id="rId2"/>
              </a:rPr>
              <a:t>Ong and Harris, 2015</a:t>
            </a:r>
            <a:r>
              <a:rPr lang="en-US" b="0" i="0" dirty="0" smtClean="0">
                <a:solidFill>
                  <a:srgbClr val="000000"/>
                </a:solidFill>
                <a:effectLst/>
                <a:latin typeface="Times New Roman" panose="02020603050405020304" pitchFamily="18" charset="0"/>
              </a:rPr>
              <a:t>). TRPP1 interacts with PKD1, an 11 transmembrane domain protein also mutated in ADPKD (</a:t>
            </a:r>
            <a:r>
              <a:rPr lang="en-US" b="0" i="0" dirty="0" smtClean="0">
                <a:solidFill>
                  <a:srgbClr val="642A8F"/>
                </a:solidFill>
                <a:effectLst/>
                <a:latin typeface="Times New Roman" panose="02020603050405020304" pitchFamily="18" charset="0"/>
                <a:hlinkClick r:id="rId2"/>
              </a:rPr>
              <a:t>Hanaoka et al., 2000</a:t>
            </a:r>
            <a:r>
              <a:rPr lang="en-US" b="0" i="0" dirty="0" smtClean="0">
                <a:solidFill>
                  <a:srgbClr val="000000"/>
                </a:solidFill>
                <a:effectLst/>
                <a:latin typeface="Times New Roman" panose="02020603050405020304" pitchFamily="18" charset="0"/>
              </a:rPr>
              <a:t>). </a:t>
            </a:r>
          </a:p>
          <a:p>
            <a:endParaRPr lang="en-US" dirty="0">
              <a:solidFill>
                <a:srgbClr val="000000"/>
              </a:solidFill>
              <a:latin typeface="Times New Roman" panose="02020603050405020304" pitchFamily="18" charset="0"/>
            </a:endParaRPr>
          </a:p>
          <a:p>
            <a:r>
              <a:rPr lang="en-US" b="0" i="0" dirty="0" smtClean="0">
                <a:solidFill>
                  <a:srgbClr val="000000"/>
                </a:solidFill>
                <a:effectLst/>
                <a:latin typeface="Times New Roman" panose="02020603050405020304" pitchFamily="18" charset="0"/>
              </a:rPr>
              <a:t>Two other TRPPs—TRPP2 and TRPP3 (also called PKD2L2 and TRPP5)—have been identified, and TRPP2 has been suggested to be the </a:t>
            </a:r>
            <a:r>
              <a:rPr lang="en-US" b="0" i="0" dirty="0" smtClean="0">
                <a:solidFill>
                  <a:srgbClr val="FF0000"/>
                </a:solidFill>
                <a:effectLst/>
                <a:latin typeface="Times New Roman" panose="02020603050405020304" pitchFamily="18" charset="0"/>
              </a:rPr>
              <a:t>receptor for sour tastes </a:t>
            </a:r>
            <a:r>
              <a:rPr lang="en-US" b="0" i="0" dirty="0" smtClean="0">
                <a:solidFill>
                  <a:srgbClr val="000000"/>
                </a:solidFill>
                <a:effectLst/>
                <a:latin typeface="Times New Roman" panose="02020603050405020304" pitchFamily="18" charset="0"/>
              </a:rPr>
              <a:t>(</a:t>
            </a:r>
            <a:r>
              <a:rPr lang="en-US" b="0" i="0" dirty="0" smtClean="0">
                <a:solidFill>
                  <a:srgbClr val="642A8F"/>
                </a:solidFill>
                <a:effectLst/>
                <a:latin typeface="Times New Roman" panose="02020603050405020304" pitchFamily="18" charset="0"/>
                <a:hlinkClick r:id="rId2"/>
              </a:rPr>
              <a:t>Huang et al., 2006</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Ishimaru</a:t>
            </a:r>
            <a:r>
              <a:rPr lang="en-US" b="0" i="0" dirty="0" smtClean="0">
                <a:solidFill>
                  <a:srgbClr val="642A8F"/>
                </a:solidFill>
                <a:effectLst/>
                <a:latin typeface="Times New Roman" panose="02020603050405020304" pitchFamily="18" charset="0"/>
                <a:hlinkClick r:id="rId2"/>
              </a:rPr>
              <a:t> et al., 2006</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LopezJimenez</a:t>
            </a:r>
            <a:r>
              <a:rPr lang="en-US" b="0" i="0" dirty="0" smtClean="0">
                <a:solidFill>
                  <a:srgbClr val="642A8F"/>
                </a:solidFill>
                <a:effectLst/>
                <a:latin typeface="Times New Roman" panose="02020603050405020304" pitchFamily="18" charset="0"/>
                <a:hlinkClick r:id="rId2"/>
              </a:rPr>
              <a:t> et al., 2006</a:t>
            </a:r>
            <a:r>
              <a:rPr lang="en-US" b="0" i="0" dirty="0" smtClean="0">
                <a:solidFill>
                  <a:srgbClr val="000000"/>
                </a:solidFill>
                <a:effectLst/>
                <a:latin typeface="Times New Roman" panose="02020603050405020304" pitchFamily="18" charset="0"/>
              </a:rPr>
              <a:t>). TRPPs are often found </a:t>
            </a:r>
            <a:r>
              <a:rPr lang="en-US" b="0" i="0" dirty="0" smtClean="0">
                <a:solidFill>
                  <a:srgbClr val="FF0000"/>
                </a:solidFill>
                <a:effectLst/>
                <a:latin typeface="Times New Roman" panose="02020603050405020304" pitchFamily="18" charset="0"/>
              </a:rPr>
              <a:t>localized to primary cilia, where it has been proposed that they have a role in regulating flow-induced calcium transients</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Nauli</a:t>
            </a:r>
            <a:r>
              <a:rPr lang="en-US" b="0" i="0" dirty="0" smtClean="0">
                <a:solidFill>
                  <a:srgbClr val="642A8F"/>
                </a:solidFill>
                <a:effectLst/>
                <a:latin typeface="Times New Roman" panose="02020603050405020304" pitchFamily="18" charset="0"/>
                <a:hlinkClick r:id="rId2"/>
              </a:rPr>
              <a:t> et al., 2003</a:t>
            </a:r>
            <a:r>
              <a:rPr lang="en-US" b="0" i="0" dirty="0" smtClean="0">
                <a:solidFill>
                  <a:srgbClr val="000000"/>
                </a:solidFill>
                <a:effectLst/>
                <a:latin typeface="Times New Roman" panose="02020603050405020304" pitchFamily="18" charset="0"/>
              </a:rPr>
              <a:t>), although recent pressure-clamp studies of primary cilia indicate that TRPPs in primary cilia are only mechanosensitive at high pressures (</a:t>
            </a:r>
            <a:r>
              <a:rPr lang="en-US" b="0" i="0" dirty="0" err="1" smtClean="0">
                <a:solidFill>
                  <a:srgbClr val="642A8F"/>
                </a:solidFill>
                <a:effectLst/>
                <a:latin typeface="Times New Roman" panose="02020603050405020304" pitchFamily="18" charset="0"/>
                <a:hlinkClick r:id="rId2"/>
              </a:rPr>
              <a:t>DeCaen</a:t>
            </a:r>
            <a:r>
              <a:rPr lang="en-US" b="0" i="0" dirty="0" smtClean="0">
                <a:solidFill>
                  <a:srgbClr val="642A8F"/>
                </a:solidFill>
                <a:effectLst/>
                <a:latin typeface="Times New Roman" panose="02020603050405020304" pitchFamily="18" charset="0"/>
                <a:hlinkClick r:id="rId2"/>
              </a:rPr>
              <a:t> et al., 2013</a:t>
            </a:r>
            <a:r>
              <a:rPr lang="en-US" b="0" i="0" dirty="0" smtClean="0">
                <a:solidFill>
                  <a:srgbClr val="000000"/>
                </a:solidFill>
                <a:effectLst/>
                <a:latin typeface="Times New Roman" panose="02020603050405020304" pitchFamily="18" charset="0"/>
              </a:rPr>
              <a:t>).</a:t>
            </a:r>
          </a:p>
          <a:p>
            <a:endParaRPr lang="en-US" b="0" i="0" dirty="0" smtClean="0">
              <a:solidFill>
                <a:srgbClr val="000000"/>
              </a:solidFill>
              <a:effectLst/>
              <a:latin typeface="Times New Roman" panose="02020603050405020304" pitchFamily="18" charset="0"/>
            </a:endParaRPr>
          </a:p>
        </p:txBody>
      </p:sp>
      <p:graphicFrame>
        <p:nvGraphicFramePr>
          <p:cNvPr id="3" name="Tabla 2"/>
          <p:cNvGraphicFramePr>
            <a:graphicFrameLocks noGrp="1"/>
          </p:cNvGraphicFramePr>
          <p:nvPr>
            <p:extLst>
              <p:ext uri="{D42A27DB-BD31-4B8C-83A1-F6EECF244321}">
                <p14:modId xmlns:p14="http://schemas.microsoft.com/office/powerpoint/2010/main" val="2493351022"/>
              </p:ext>
            </p:extLst>
          </p:nvPr>
        </p:nvGraphicFramePr>
        <p:xfrm>
          <a:off x="663632" y="4574872"/>
          <a:ext cx="10515600" cy="2011680"/>
        </p:xfrm>
        <a:graphic>
          <a:graphicData uri="http://schemas.openxmlformats.org/drawingml/2006/table">
            <a:tbl>
              <a:tblPr/>
              <a:tblGrid>
                <a:gridCol w="3505200">
                  <a:extLst>
                    <a:ext uri="{9D8B030D-6E8A-4147-A177-3AD203B41FA5}">
                      <a16:colId xmlns:a16="http://schemas.microsoft.com/office/drawing/2014/main" val="1631541675"/>
                    </a:ext>
                  </a:extLst>
                </a:gridCol>
                <a:gridCol w="3505200">
                  <a:extLst>
                    <a:ext uri="{9D8B030D-6E8A-4147-A177-3AD203B41FA5}">
                      <a16:colId xmlns:a16="http://schemas.microsoft.com/office/drawing/2014/main" val="4115749886"/>
                    </a:ext>
                  </a:extLst>
                </a:gridCol>
                <a:gridCol w="3505200">
                  <a:extLst>
                    <a:ext uri="{9D8B030D-6E8A-4147-A177-3AD203B41FA5}">
                      <a16:colId xmlns:a16="http://schemas.microsoft.com/office/drawing/2014/main" val="1652719709"/>
                    </a:ext>
                  </a:extLst>
                </a:gridCol>
              </a:tblGrid>
              <a:tr h="0">
                <a:tc>
                  <a:txBody>
                    <a:bodyPr/>
                    <a:lstStyle/>
                    <a:p>
                      <a:pPr algn="ctr"/>
                      <a:r>
                        <a:rPr lang="en-US">
                          <a:effectLst/>
                        </a:rPr>
                        <a:t>Sub-Family</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a:effectLst/>
                        </a:rPr>
                        <a:t>Cell/Tissue Expression</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a:effectLst/>
                        </a:rPr>
                        <a:t>Group</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1155034481"/>
                  </a:ext>
                </a:extLst>
              </a:tr>
              <a:tr h="0">
                <a:tc>
                  <a:txBody>
                    <a:bodyPr/>
                    <a:lstStyle/>
                    <a:p>
                      <a:r>
                        <a:rPr lang="en-US" u="none" strike="noStrike">
                          <a:solidFill>
                            <a:srgbClr val="0B0080"/>
                          </a:solidFill>
                          <a:effectLst/>
                          <a:hlinkClick r:id="rId4" tooltip="PKD2L1"/>
                        </a:rPr>
                        <a:t>TRPP2</a:t>
                      </a:r>
                      <a:endParaRPr lang="en-US">
                        <a:effectLst/>
                      </a:endParaRP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Ubiquitous; kidney, ovary, testis, small intestine</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3">
                  <a:txBody>
                    <a:bodyPr/>
                    <a:lstStyle/>
                    <a:p>
                      <a:r>
                        <a:rPr lang="en-US">
                          <a:effectLst/>
                        </a:rPr>
                        <a:t>2</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20096229"/>
                  </a:ext>
                </a:extLst>
              </a:tr>
              <a:tr h="0">
                <a:tc>
                  <a:txBody>
                    <a:bodyPr/>
                    <a:lstStyle/>
                    <a:p>
                      <a:r>
                        <a:rPr lang="en-US">
                          <a:effectLst/>
                        </a:rPr>
                        <a:t>TRPP3</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Heart, skeletal muscle, kidney, spleen, retina, liver, testis, brain</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1759228949"/>
                  </a:ext>
                </a:extLst>
              </a:tr>
              <a:tr h="0">
                <a:tc>
                  <a:txBody>
                    <a:bodyPr/>
                    <a:lstStyle/>
                    <a:p>
                      <a:r>
                        <a:rPr lang="en-US">
                          <a:effectLst/>
                        </a:rPr>
                        <a:t>TRPP5</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dirty="0">
                          <a:effectLst/>
                        </a:rPr>
                        <a:t>Testis, heart, kidney, brain</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1965687932"/>
                  </a:ext>
                </a:extLst>
              </a:tr>
            </a:tbl>
          </a:graphicData>
        </a:graphic>
      </p:graphicFrame>
    </p:spTree>
    <p:extLst>
      <p:ext uri="{BB962C8B-B14F-4D97-AF65-F5344CB8AC3E}">
        <p14:creationId xmlns:p14="http://schemas.microsoft.com/office/powerpoint/2010/main" val="3312290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3004" y="798818"/>
            <a:ext cx="11762509" cy="4801314"/>
          </a:xfrm>
          <a:prstGeom prst="rect">
            <a:avLst/>
          </a:prstGeom>
        </p:spPr>
        <p:txBody>
          <a:bodyPr wrap="square">
            <a:spAutoFit/>
          </a:bodyPr>
          <a:lstStyle/>
          <a:p>
            <a:r>
              <a:rPr lang="en-US" b="1" i="0" dirty="0" smtClean="0">
                <a:solidFill>
                  <a:srgbClr val="985735"/>
                </a:solidFill>
                <a:effectLst/>
                <a:latin typeface="arial" panose="020B0604020202020204" pitchFamily="34" charset="0"/>
              </a:rPr>
              <a:t>1.8. TRPV</a:t>
            </a:r>
          </a:p>
          <a:p>
            <a:endParaRPr lang="en-US" b="1" i="0" dirty="0" smtClean="0">
              <a:solidFill>
                <a:srgbClr val="985735"/>
              </a:solidFill>
              <a:effectLst/>
              <a:latin typeface="arial" panose="020B0604020202020204" pitchFamily="34" charset="0"/>
            </a:endParaRPr>
          </a:p>
          <a:p>
            <a:r>
              <a:rPr lang="en-US" b="0" i="0" dirty="0" smtClean="0">
                <a:solidFill>
                  <a:srgbClr val="000000"/>
                </a:solidFill>
                <a:effectLst/>
                <a:latin typeface="Times New Roman" panose="02020603050405020304" pitchFamily="18" charset="0"/>
              </a:rPr>
              <a:t>TRPVs are named for the role of the </a:t>
            </a:r>
            <a:r>
              <a:rPr lang="en-US" b="0" i="0" dirty="0" smtClean="0">
                <a:solidFill>
                  <a:srgbClr val="FF0000"/>
                </a:solidFill>
                <a:effectLst/>
                <a:latin typeface="Times New Roman" panose="02020603050405020304" pitchFamily="18" charset="0"/>
              </a:rPr>
              <a:t>founding member, TRPV1</a:t>
            </a:r>
            <a:r>
              <a:rPr lang="en-US" b="0" i="0" dirty="0" smtClean="0">
                <a:solidFill>
                  <a:srgbClr val="000000"/>
                </a:solidFill>
                <a:effectLst/>
                <a:latin typeface="Times New Roman" panose="02020603050405020304" pitchFamily="18" charset="0"/>
              </a:rPr>
              <a:t>, as the receptor for the </a:t>
            </a:r>
            <a:r>
              <a:rPr lang="en-US" b="0" i="0" dirty="0" smtClean="0">
                <a:solidFill>
                  <a:srgbClr val="FF0000"/>
                </a:solidFill>
                <a:effectLst/>
                <a:latin typeface="Times New Roman" panose="02020603050405020304" pitchFamily="18" charset="0"/>
              </a:rPr>
              <a:t>pungent </a:t>
            </a:r>
            <a:r>
              <a:rPr lang="en-US" b="0" i="0" dirty="0" err="1" smtClean="0">
                <a:solidFill>
                  <a:srgbClr val="FF0000"/>
                </a:solidFill>
                <a:effectLst/>
                <a:latin typeface="Times New Roman" panose="02020603050405020304" pitchFamily="18" charset="0"/>
              </a:rPr>
              <a:t>vanilloid</a:t>
            </a:r>
            <a:r>
              <a:rPr lang="en-US" b="0" i="0" dirty="0" smtClean="0">
                <a:solidFill>
                  <a:srgbClr val="FF0000"/>
                </a:solidFill>
                <a:effectLst/>
                <a:latin typeface="Times New Roman" panose="02020603050405020304" pitchFamily="18" charset="0"/>
              </a:rPr>
              <a:t> capsaicin </a:t>
            </a:r>
            <a:r>
              <a:rPr lang="en-US" b="0" i="0" dirty="0" smtClean="0">
                <a:solidFill>
                  <a:srgbClr val="000000"/>
                </a:solidFill>
                <a:effectLst/>
                <a:latin typeface="Times New Roman" panose="02020603050405020304" pitchFamily="18" charset="0"/>
              </a:rPr>
              <a:t>(</a:t>
            </a:r>
            <a:r>
              <a:rPr lang="en-US" b="0" i="0" dirty="0" smtClean="0">
                <a:solidFill>
                  <a:srgbClr val="642A8F"/>
                </a:solidFill>
                <a:effectLst/>
                <a:latin typeface="Times New Roman" panose="02020603050405020304" pitchFamily="18" charset="0"/>
                <a:hlinkClick r:id="rId2"/>
              </a:rPr>
              <a:t>Caterina et al., 1997</a:t>
            </a:r>
            <a:r>
              <a:rPr lang="en-US" b="0" i="0" dirty="0" smtClean="0">
                <a:solidFill>
                  <a:srgbClr val="000000"/>
                </a:solidFill>
                <a:effectLst/>
                <a:latin typeface="Times New Roman" panose="02020603050405020304" pitchFamily="18" charset="0"/>
              </a:rPr>
              <a:t>). Despite this nomenclature, only TRPV1 has so far been shown to be gated by </a:t>
            </a:r>
            <a:r>
              <a:rPr lang="en-US" b="0" i="0" dirty="0" err="1" smtClean="0">
                <a:solidFill>
                  <a:srgbClr val="000000"/>
                </a:solidFill>
                <a:effectLst/>
                <a:latin typeface="Times New Roman" panose="02020603050405020304" pitchFamily="18" charset="0"/>
              </a:rPr>
              <a:t>vanilloids</a:t>
            </a:r>
            <a:r>
              <a:rPr lang="en-US" b="0" i="0" dirty="0" smtClean="0">
                <a:solidFill>
                  <a:srgbClr val="000000"/>
                </a:solidFill>
                <a:effectLst/>
                <a:latin typeface="Times New Roman" panose="02020603050405020304" pitchFamily="18" charset="0"/>
              </a:rPr>
              <a:t>. TRPVs are by far the best-studied TRP subfamily (</a:t>
            </a:r>
            <a:r>
              <a:rPr lang="en-US" b="0" i="0" dirty="0" smtClean="0">
                <a:solidFill>
                  <a:srgbClr val="642A8F"/>
                </a:solidFill>
                <a:effectLst/>
                <a:latin typeface="Times New Roman" panose="02020603050405020304" pitchFamily="18" charset="0"/>
                <a:hlinkClick r:id="rId3"/>
              </a:rPr>
              <a:t>Figure 1.1</a:t>
            </a:r>
            <a:r>
              <a:rPr lang="en-US" b="0" i="0" dirty="0" smtClean="0">
                <a:solidFill>
                  <a:srgbClr val="000000"/>
                </a:solidFill>
                <a:effectLst/>
                <a:latin typeface="Times New Roman" panose="02020603050405020304" pitchFamily="18" charset="0"/>
              </a:rPr>
              <a:t>), in large part due to the pharmacological accessibility and clear knockout phenotype of TRPV1 (</a:t>
            </a:r>
            <a:r>
              <a:rPr lang="en-US" b="0" i="0" dirty="0" smtClean="0">
                <a:solidFill>
                  <a:srgbClr val="642A8F"/>
                </a:solidFill>
                <a:effectLst/>
                <a:latin typeface="Times New Roman" panose="02020603050405020304" pitchFamily="18" charset="0"/>
                <a:hlinkClick r:id="rId2"/>
              </a:rPr>
              <a:t>Caterina et al., 1997</a:t>
            </a:r>
            <a:r>
              <a:rPr lang="en-US" b="0" i="0" dirty="0" smtClean="0">
                <a:solidFill>
                  <a:srgbClr val="000000"/>
                </a:solidFill>
                <a:effectLst/>
                <a:latin typeface="Times New Roman" panose="02020603050405020304" pitchFamily="18" charset="0"/>
              </a:rPr>
              <a:t>). TRPV1 is highly expressed </a:t>
            </a:r>
            <a:r>
              <a:rPr lang="en-US" b="0" i="0" dirty="0" smtClean="0">
                <a:solidFill>
                  <a:srgbClr val="FF0000"/>
                </a:solidFill>
                <a:effectLst/>
                <a:latin typeface="Times New Roman" panose="02020603050405020304" pitchFamily="18" charset="0"/>
              </a:rPr>
              <a:t>in sensory nerves (</a:t>
            </a:r>
            <a:r>
              <a:rPr lang="en-US" b="0" i="0" dirty="0" smtClean="0">
                <a:solidFill>
                  <a:srgbClr val="FF0000"/>
                </a:solidFill>
                <a:effectLst/>
                <a:latin typeface="Times New Roman" panose="02020603050405020304" pitchFamily="18" charset="0"/>
                <a:hlinkClick r:id="rId4"/>
              </a:rPr>
              <a:t>Figure 1.6</a:t>
            </a:r>
            <a:r>
              <a:rPr lang="en-US" b="0" i="0" dirty="0" smtClean="0">
                <a:solidFill>
                  <a:srgbClr val="FF0000"/>
                </a:solidFill>
                <a:effectLst/>
                <a:latin typeface="Times New Roman" panose="02020603050405020304" pitchFamily="18" charset="0"/>
              </a:rPr>
              <a:t>), where it acts as a multimodal integrator of noxious stimuli, gating in response to noxious compounds, heat, lipids, and protons </a:t>
            </a:r>
            <a:r>
              <a:rPr lang="en-US" b="0" i="0" dirty="0" smtClean="0">
                <a:solidFill>
                  <a:srgbClr val="000000"/>
                </a:solidFill>
                <a:effectLst/>
                <a:latin typeface="Times New Roman" panose="02020603050405020304" pitchFamily="18" charset="0"/>
              </a:rPr>
              <a:t>(</a:t>
            </a:r>
            <a:r>
              <a:rPr lang="en-US" b="0" i="0" dirty="0" smtClean="0">
                <a:solidFill>
                  <a:srgbClr val="642A8F"/>
                </a:solidFill>
                <a:effectLst/>
                <a:latin typeface="Times New Roman" panose="02020603050405020304" pitchFamily="18" charset="0"/>
                <a:hlinkClick r:id="rId2"/>
              </a:rPr>
              <a:t>Caterina et al., 1997</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2000</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Lukacs</a:t>
            </a:r>
            <a:r>
              <a:rPr lang="en-US" b="0" i="0" dirty="0" smtClean="0">
                <a:solidFill>
                  <a:srgbClr val="642A8F"/>
                </a:solidFill>
                <a:effectLst/>
                <a:latin typeface="Times New Roman" panose="02020603050405020304" pitchFamily="18" charset="0"/>
                <a:hlinkClick r:id="rId2"/>
              </a:rPr>
              <a:t> et al., 2007</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2013</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Rohacs</a:t>
            </a:r>
            <a:r>
              <a:rPr lang="en-US" b="0" i="0" dirty="0" smtClean="0">
                <a:solidFill>
                  <a:srgbClr val="642A8F"/>
                </a:solidFill>
                <a:effectLst/>
                <a:latin typeface="Times New Roman" panose="02020603050405020304" pitchFamily="18" charset="0"/>
                <a:hlinkClick r:id="rId2"/>
              </a:rPr>
              <a:t> et al., 2008</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Klein et al., 2008</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Senning</a:t>
            </a:r>
            <a:r>
              <a:rPr lang="en-US" b="0" i="0" dirty="0" smtClean="0">
                <a:solidFill>
                  <a:srgbClr val="642A8F"/>
                </a:solidFill>
                <a:effectLst/>
                <a:latin typeface="Times New Roman" panose="02020603050405020304" pitchFamily="18" charset="0"/>
                <a:hlinkClick r:id="rId2"/>
              </a:rPr>
              <a:t> et al., 2014</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Ufret-Vincenty</a:t>
            </a:r>
            <a:r>
              <a:rPr lang="en-US" b="0" i="0" dirty="0" smtClean="0">
                <a:solidFill>
                  <a:srgbClr val="642A8F"/>
                </a:solidFill>
                <a:effectLst/>
                <a:latin typeface="Times New Roman" panose="02020603050405020304" pitchFamily="18" charset="0"/>
                <a:hlinkClick r:id="rId2"/>
              </a:rPr>
              <a:t> et al., 2015</a:t>
            </a:r>
            <a:r>
              <a:rPr lang="en-US" b="0" i="0" dirty="0" smtClean="0">
                <a:solidFill>
                  <a:srgbClr val="000000"/>
                </a:solidFill>
                <a:effectLst/>
                <a:latin typeface="Times New Roman" panose="02020603050405020304" pitchFamily="18" charset="0"/>
              </a:rPr>
              <a:t>).</a:t>
            </a:r>
          </a:p>
          <a:p>
            <a:endParaRPr lang="en-US" dirty="0">
              <a:solidFill>
                <a:srgbClr val="000000"/>
              </a:solidFill>
              <a:latin typeface="Times New Roman" panose="02020603050405020304" pitchFamily="18" charset="0"/>
            </a:endParaRPr>
          </a:p>
          <a:p>
            <a:r>
              <a:rPr lang="en-US" b="0" i="0" dirty="0" smtClean="0">
                <a:solidFill>
                  <a:srgbClr val="000000"/>
                </a:solidFill>
                <a:effectLst/>
                <a:latin typeface="Times New Roman" panose="02020603050405020304" pitchFamily="18" charset="0"/>
              </a:rPr>
              <a:t>TRPV1 was the first TRP for which a near-atomic structural model was determined (</a:t>
            </a:r>
            <a:r>
              <a:rPr lang="en-US" b="0" i="0" dirty="0" smtClean="0">
                <a:solidFill>
                  <a:srgbClr val="642A8F"/>
                </a:solidFill>
                <a:effectLst/>
                <a:latin typeface="Times New Roman" panose="02020603050405020304" pitchFamily="18" charset="0"/>
                <a:hlinkClick r:id="rId2"/>
              </a:rPr>
              <a:t>Liao, 2013</a:t>
            </a:r>
            <a:r>
              <a:rPr lang="en-US" b="0" i="0" dirty="0" smtClean="0">
                <a:solidFill>
                  <a:srgbClr val="000000"/>
                </a:solidFill>
                <a:effectLst/>
                <a:latin typeface="Times New Roman" panose="02020603050405020304" pitchFamily="18" charset="0"/>
              </a:rPr>
              <a:t>), confirming that TRPs form tetramers of subunits with six transmembrane domains each (</a:t>
            </a:r>
            <a:r>
              <a:rPr lang="en-US" b="0" i="0" dirty="0" smtClean="0">
                <a:solidFill>
                  <a:srgbClr val="642A8F"/>
                </a:solidFill>
                <a:effectLst/>
                <a:latin typeface="Times New Roman" panose="02020603050405020304" pitchFamily="18" charset="0"/>
                <a:hlinkClick r:id="rId5"/>
              </a:rPr>
              <a:t>Figure 1.2</a:t>
            </a:r>
            <a:r>
              <a:rPr lang="en-US" b="0" i="0" dirty="0" smtClean="0">
                <a:solidFill>
                  <a:srgbClr val="000000"/>
                </a:solidFill>
                <a:effectLst/>
                <a:latin typeface="Times New Roman" panose="02020603050405020304" pitchFamily="18" charset="0"/>
              </a:rPr>
              <a:t>). The TRPV family also includes the </a:t>
            </a:r>
            <a:r>
              <a:rPr lang="en-US" b="0" i="0" dirty="0" smtClean="0">
                <a:solidFill>
                  <a:srgbClr val="FF0000"/>
                </a:solidFill>
                <a:effectLst/>
                <a:latin typeface="Times New Roman" panose="02020603050405020304" pitchFamily="18" charset="0"/>
              </a:rPr>
              <a:t>mechanosensitive channels</a:t>
            </a:r>
            <a:r>
              <a:rPr lang="en-US" b="0" i="0" dirty="0" smtClean="0">
                <a:solidFill>
                  <a:srgbClr val="000000"/>
                </a:solidFill>
                <a:effectLst/>
                <a:latin typeface="Times New Roman" panose="02020603050405020304" pitchFamily="18" charset="0"/>
              </a:rPr>
              <a:t> TRPV4 and TRPY1 (the yeast homologue to TRPV channels) (</a:t>
            </a:r>
            <a:r>
              <a:rPr lang="en-US" b="0" i="0" dirty="0" smtClean="0">
                <a:solidFill>
                  <a:srgbClr val="642A8F"/>
                </a:solidFill>
                <a:effectLst/>
                <a:latin typeface="Times New Roman" panose="02020603050405020304" pitchFamily="18" charset="0"/>
                <a:hlinkClick r:id="rId2"/>
              </a:rPr>
              <a:t>Palmer et al., 2001</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Strotmann</a:t>
            </a:r>
            <a:r>
              <a:rPr lang="en-US" b="0" i="0" dirty="0" smtClean="0">
                <a:solidFill>
                  <a:srgbClr val="642A8F"/>
                </a:solidFill>
                <a:effectLst/>
                <a:latin typeface="Times New Roman" panose="02020603050405020304" pitchFamily="18" charset="0"/>
                <a:hlinkClick r:id="rId2"/>
              </a:rPr>
              <a:t> et al., 2000</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Liedtke</a:t>
            </a:r>
            <a:r>
              <a:rPr lang="en-US" b="0" i="0" dirty="0" smtClean="0">
                <a:solidFill>
                  <a:srgbClr val="642A8F"/>
                </a:solidFill>
                <a:effectLst/>
                <a:latin typeface="Times New Roman" panose="02020603050405020304" pitchFamily="18" charset="0"/>
                <a:hlinkClick r:id="rId2"/>
              </a:rPr>
              <a:t> et al., 2000</a:t>
            </a:r>
            <a:r>
              <a:rPr lang="en-US" b="0" i="0" dirty="0" smtClean="0">
                <a:solidFill>
                  <a:srgbClr val="000000"/>
                </a:solidFill>
                <a:effectLst/>
                <a:latin typeface="Times New Roman" panose="02020603050405020304" pitchFamily="18" charset="0"/>
              </a:rPr>
              <a:t>). Alternative splice variants of TRPV1 are also thought to be </a:t>
            </a:r>
            <a:r>
              <a:rPr lang="en-US" b="0" i="0" dirty="0" smtClean="0">
                <a:solidFill>
                  <a:srgbClr val="FF0000"/>
                </a:solidFill>
                <a:effectLst/>
                <a:latin typeface="Times New Roman" panose="02020603050405020304" pitchFamily="18" charset="0"/>
              </a:rPr>
              <a:t>mechanosensitive, responding to changes in osmotic pressure</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Sharif </a:t>
            </a:r>
            <a:r>
              <a:rPr lang="en-US" b="0" i="0" dirty="0" err="1" smtClean="0">
                <a:solidFill>
                  <a:srgbClr val="642A8F"/>
                </a:solidFill>
                <a:effectLst/>
                <a:latin typeface="Times New Roman" panose="02020603050405020304" pitchFamily="18" charset="0"/>
                <a:hlinkClick r:id="rId2"/>
              </a:rPr>
              <a:t>Naeini</a:t>
            </a:r>
            <a:r>
              <a:rPr lang="en-US" b="0" i="0" dirty="0" smtClean="0">
                <a:solidFill>
                  <a:srgbClr val="642A8F"/>
                </a:solidFill>
                <a:effectLst/>
                <a:latin typeface="Times New Roman" panose="02020603050405020304" pitchFamily="18" charset="0"/>
                <a:hlinkClick r:id="rId2"/>
              </a:rPr>
              <a:t> et al., 2006</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Zaelzer</a:t>
            </a:r>
            <a:r>
              <a:rPr lang="en-US" b="0" i="0" dirty="0" smtClean="0">
                <a:solidFill>
                  <a:srgbClr val="642A8F"/>
                </a:solidFill>
                <a:effectLst/>
                <a:latin typeface="Times New Roman" panose="02020603050405020304" pitchFamily="18" charset="0"/>
                <a:hlinkClick r:id="rId2"/>
              </a:rPr>
              <a:t> et al., 2015</a:t>
            </a:r>
            <a:r>
              <a:rPr lang="en-US" b="0" i="0" dirty="0" smtClean="0">
                <a:solidFill>
                  <a:srgbClr val="000000"/>
                </a:solidFill>
                <a:effectLst/>
                <a:latin typeface="Times New Roman" panose="02020603050405020304" pitchFamily="18" charset="0"/>
              </a:rPr>
              <a:t>). Most TRPV channels display calcium-dependent modulation in addition to being permeable to calcium (reviewed in </a:t>
            </a:r>
            <a:r>
              <a:rPr lang="en-US" b="0" i="0" dirty="0" smtClean="0">
                <a:solidFill>
                  <a:srgbClr val="642A8F"/>
                </a:solidFill>
                <a:effectLst/>
                <a:latin typeface="Times New Roman" panose="02020603050405020304" pitchFamily="18" charset="0"/>
                <a:hlinkClick r:id="rId2"/>
              </a:rPr>
              <a:t>Gordon-</a:t>
            </a:r>
            <a:r>
              <a:rPr lang="en-US" b="0" i="0" dirty="0" err="1" smtClean="0">
                <a:solidFill>
                  <a:srgbClr val="642A8F"/>
                </a:solidFill>
                <a:effectLst/>
                <a:latin typeface="Times New Roman" panose="02020603050405020304" pitchFamily="18" charset="0"/>
                <a:hlinkClick r:id="rId2"/>
              </a:rPr>
              <a:t>Shaag</a:t>
            </a:r>
            <a:r>
              <a:rPr lang="en-US" b="0" i="0" dirty="0" smtClean="0">
                <a:solidFill>
                  <a:srgbClr val="642A8F"/>
                </a:solidFill>
                <a:effectLst/>
                <a:latin typeface="Times New Roman" panose="02020603050405020304" pitchFamily="18" charset="0"/>
                <a:hlinkClick r:id="rId2"/>
              </a:rPr>
              <a:t> et al., 2008</a:t>
            </a:r>
            <a:r>
              <a:rPr lang="en-US" b="0" i="0" dirty="0" smtClean="0">
                <a:solidFill>
                  <a:srgbClr val="000000"/>
                </a:solidFill>
                <a:effectLst/>
                <a:latin typeface="Times New Roman" panose="02020603050405020304" pitchFamily="18" charset="0"/>
              </a:rPr>
              <a:t>), and TRPV5 and TRPV6 have been shown to be directly modulated by </a:t>
            </a:r>
            <a:r>
              <a:rPr lang="en-US" b="0" i="0" dirty="0" err="1" smtClean="0">
                <a:solidFill>
                  <a:srgbClr val="000000"/>
                </a:solidFill>
                <a:effectLst/>
                <a:latin typeface="Times New Roman" panose="02020603050405020304" pitchFamily="18" charset="0"/>
              </a:rPr>
              <a:t>CaM</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Lambers</a:t>
            </a:r>
            <a:r>
              <a:rPr lang="en-US" b="0" i="0" dirty="0" smtClean="0">
                <a:solidFill>
                  <a:srgbClr val="642A8F"/>
                </a:solidFill>
                <a:effectLst/>
                <a:latin typeface="Times New Roman" panose="02020603050405020304" pitchFamily="18" charset="0"/>
                <a:hlinkClick r:id="rId2"/>
              </a:rPr>
              <a:t> et al., 2004</a:t>
            </a:r>
            <a:r>
              <a:rPr lang="en-US" b="0" i="0" dirty="0" smtClean="0">
                <a:solidFill>
                  <a:srgbClr val="000000"/>
                </a:solidFill>
                <a:effectLst/>
                <a:latin typeface="Times New Roman" panose="02020603050405020304" pitchFamily="18" charset="0"/>
              </a:rPr>
              <a:t>).</a:t>
            </a:r>
            <a:endParaRPr lang="en-US"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288044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1413512" y="1484803"/>
          <a:ext cx="6525516" cy="4438330"/>
        </p:xfrm>
        <a:graphic>
          <a:graphicData uri="http://schemas.openxmlformats.org/drawingml/2006/table">
            <a:tbl>
              <a:tblPr/>
              <a:tblGrid>
                <a:gridCol w="2175172">
                  <a:extLst>
                    <a:ext uri="{9D8B030D-6E8A-4147-A177-3AD203B41FA5}">
                      <a16:colId xmlns:a16="http://schemas.microsoft.com/office/drawing/2014/main" val="569763312"/>
                    </a:ext>
                  </a:extLst>
                </a:gridCol>
                <a:gridCol w="2175172">
                  <a:extLst>
                    <a:ext uri="{9D8B030D-6E8A-4147-A177-3AD203B41FA5}">
                      <a16:colId xmlns:a16="http://schemas.microsoft.com/office/drawing/2014/main" val="1110423392"/>
                    </a:ext>
                  </a:extLst>
                </a:gridCol>
                <a:gridCol w="2175172">
                  <a:extLst>
                    <a:ext uri="{9D8B030D-6E8A-4147-A177-3AD203B41FA5}">
                      <a16:colId xmlns:a16="http://schemas.microsoft.com/office/drawing/2014/main" val="3452269860"/>
                    </a:ext>
                  </a:extLst>
                </a:gridCol>
              </a:tblGrid>
              <a:tr h="0">
                <a:tc>
                  <a:txBody>
                    <a:bodyPr/>
                    <a:lstStyle/>
                    <a:p>
                      <a:pPr algn="ctr"/>
                      <a:r>
                        <a:rPr lang="en-US" sz="1300">
                          <a:effectLst/>
                        </a:rPr>
                        <a:t>Sub-Family</a:t>
                      </a: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300">
                          <a:effectLst/>
                        </a:rPr>
                        <a:t>Cell/Tissue Expression</a:t>
                      </a: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300">
                          <a:effectLst/>
                        </a:rPr>
                        <a:t>Group</a:t>
                      </a: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169203619"/>
                  </a:ext>
                </a:extLst>
              </a:tr>
              <a:tr h="0">
                <a:tc>
                  <a:txBody>
                    <a:bodyPr/>
                    <a:lstStyle/>
                    <a:p>
                      <a:r>
                        <a:rPr lang="en-US" sz="1300" u="none" strike="noStrike">
                          <a:solidFill>
                            <a:srgbClr val="0B0080"/>
                          </a:solidFill>
                          <a:effectLst/>
                          <a:hlinkClick r:id="rId2" tooltip="TRPV1"/>
                        </a:rPr>
                        <a:t>TRPV1</a:t>
                      </a:r>
                      <a:endParaRPr lang="en-US" sz="1300">
                        <a:effectLst/>
                      </a:endParaRP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tcPr>
                </a:tc>
                <a:tc>
                  <a:txBody>
                    <a:bodyPr/>
                    <a:lstStyle/>
                    <a:p>
                      <a:r>
                        <a:rPr lang="en-US" sz="1300">
                          <a:effectLst/>
                        </a:rPr>
                        <a:t>Dorsal root ganglia (DRG), trigeminal ganglia (TG), brain, peripheral nerve ends, skin, bladder, pancreas, testis</a:t>
                      </a: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tcPr>
                </a:tc>
                <a:tc rowSpan="6">
                  <a:txBody>
                    <a:bodyPr/>
                    <a:lstStyle/>
                    <a:p>
                      <a:r>
                        <a:rPr lang="en-US" sz="1300">
                          <a:effectLst/>
                        </a:rPr>
                        <a:t>1</a:t>
                      </a: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tcPr>
                </a:tc>
                <a:extLst>
                  <a:ext uri="{0D108BD9-81ED-4DB2-BD59-A6C34878D82A}">
                    <a16:rowId xmlns:a16="http://schemas.microsoft.com/office/drawing/2014/main" val="633281155"/>
                  </a:ext>
                </a:extLst>
              </a:tr>
              <a:tr h="0">
                <a:tc>
                  <a:txBody>
                    <a:bodyPr/>
                    <a:lstStyle/>
                    <a:p>
                      <a:r>
                        <a:rPr lang="en-US" sz="1300" u="none" strike="noStrike">
                          <a:solidFill>
                            <a:srgbClr val="0B0080"/>
                          </a:solidFill>
                          <a:effectLst/>
                          <a:hlinkClick r:id="rId3" tooltip="TRPV2"/>
                        </a:rPr>
                        <a:t>TRPV2</a:t>
                      </a:r>
                      <a:endParaRPr lang="en-US" sz="1300">
                        <a:effectLst/>
                      </a:endParaRP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tcPr>
                </a:tc>
                <a:tc>
                  <a:txBody>
                    <a:bodyPr/>
                    <a:lstStyle/>
                    <a:p>
                      <a:r>
                        <a:rPr lang="en-US" sz="1300">
                          <a:effectLst/>
                        </a:rPr>
                        <a:t>DRG, CNS, GI-tract, spleen, mast cells, smooth, cardiac, and skeletal muscle cells</a:t>
                      </a: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56573978"/>
                  </a:ext>
                </a:extLst>
              </a:tr>
              <a:tr h="0">
                <a:tc>
                  <a:txBody>
                    <a:bodyPr/>
                    <a:lstStyle/>
                    <a:p>
                      <a:r>
                        <a:rPr lang="en-US" sz="1300" u="none" strike="noStrike">
                          <a:solidFill>
                            <a:srgbClr val="0B0080"/>
                          </a:solidFill>
                          <a:effectLst/>
                          <a:hlinkClick r:id="rId4" tooltip="TRPV3"/>
                        </a:rPr>
                        <a:t>TRPV3</a:t>
                      </a:r>
                      <a:endParaRPr lang="en-US" sz="1300">
                        <a:effectLst/>
                      </a:endParaRP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tcPr>
                </a:tc>
                <a:tc>
                  <a:txBody>
                    <a:bodyPr/>
                    <a:lstStyle/>
                    <a:p>
                      <a:r>
                        <a:rPr lang="fr-FR" sz="1300">
                          <a:effectLst/>
                        </a:rPr>
                        <a:t>DRG, TG, CNS, skin, tongue, testis, hair follicles</a:t>
                      </a: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46500198"/>
                  </a:ext>
                </a:extLst>
              </a:tr>
              <a:tr h="0">
                <a:tc>
                  <a:txBody>
                    <a:bodyPr/>
                    <a:lstStyle/>
                    <a:p>
                      <a:r>
                        <a:rPr lang="en-US" sz="1300" u="none" strike="noStrike">
                          <a:solidFill>
                            <a:srgbClr val="0B0080"/>
                          </a:solidFill>
                          <a:effectLst/>
                          <a:hlinkClick r:id="rId5" tooltip="TRPV4"/>
                        </a:rPr>
                        <a:t>TRPV4</a:t>
                      </a:r>
                      <a:endParaRPr lang="en-US" sz="1300">
                        <a:effectLst/>
                      </a:endParaRP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tcPr>
                </a:tc>
                <a:tc>
                  <a:txBody>
                    <a:bodyPr/>
                    <a:lstStyle/>
                    <a:p>
                      <a:r>
                        <a:rPr lang="en-US" sz="1300">
                          <a:effectLst/>
                        </a:rPr>
                        <a:t>CNS, DRG, TG, kidney, lung, spleen, heart, liver, skin, endothelium, testis, bladder, cochlea, osteoblasts</a:t>
                      </a: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4290531508"/>
                  </a:ext>
                </a:extLst>
              </a:tr>
              <a:tr h="0">
                <a:tc>
                  <a:txBody>
                    <a:bodyPr/>
                    <a:lstStyle/>
                    <a:p>
                      <a:r>
                        <a:rPr lang="en-US" sz="1300" u="none" strike="noStrike">
                          <a:solidFill>
                            <a:srgbClr val="0B0080"/>
                          </a:solidFill>
                          <a:effectLst/>
                          <a:hlinkClick r:id="rId6" tooltip="TRPV5"/>
                        </a:rPr>
                        <a:t>TRPV5</a:t>
                      </a:r>
                      <a:endParaRPr lang="en-US" sz="1300">
                        <a:effectLst/>
                      </a:endParaRP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tcPr>
                </a:tc>
                <a:tc>
                  <a:txBody>
                    <a:bodyPr/>
                    <a:lstStyle/>
                    <a:p>
                      <a:r>
                        <a:rPr lang="en-US" sz="1300">
                          <a:effectLst/>
                        </a:rPr>
                        <a:t>Kidney, GI-tract, pancreas, placenta, testis, prostate, brain, salivary glands</a:t>
                      </a: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026326056"/>
                  </a:ext>
                </a:extLst>
              </a:tr>
              <a:tr h="0">
                <a:tc>
                  <a:txBody>
                    <a:bodyPr/>
                    <a:lstStyle/>
                    <a:p>
                      <a:r>
                        <a:rPr lang="en-US" sz="1300" u="none" strike="noStrike">
                          <a:solidFill>
                            <a:srgbClr val="0B0080"/>
                          </a:solidFill>
                          <a:effectLst/>
                          <a:hlinkClick r:id="rId7" tooltip="TRPV6"/>
                        </a:rPr>
                        <a:t>TRPV6</a:t>
                      </a:r>
                      <a:endParaRPr lang="en-US" sz="1300">
                        <a:effectLst/>
                      </a:endParaRP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tcPr>
                </a:tc>
                <a:tc>
                  <a:txBody>
                    <a:bodyPr/>
                    <a:lstStyle/>
                    <a:p>
                      <a:r>
                        <a:rPr lang="en-US" sz="1300" dirty="0">
                          <a:effectLst/>
                        </a:rPr>
                        <a:t>GI-tract, kidney, pancreas, placenta, testis, prostate, brain, salivary glands</a:t>
                      </a:r>
                    </a:p>
                  </a:txBody>
                  <a:tcPr marL="67990" marR="67990" marT="33995" marB="33995"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898743264"/>
                  </a:ext>
                </a:extLst>
              </a:tr>
            </a:tbl>
          </a:graphicData>
        </a:graphic>
      </p:graphicFrame>
    </p:spTree>
    <p:extLst>
      <p:ext uri="{BB962C8B-B14F-4D97-AF65-F5344CB8AC3E}">
        <p14:creationId xmlns:p14="http://schemas.microsoft.com/office/powerpoint/2010/main" val="852917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30284" y="1382422"/>
            <a:ext cx="9825644" cy="923330"/>
          </a:xfrm>
          <a:prstGeom prst="rect">
            <a:avLst/>
          </a:prstGeom>
        </p:spPr>
        <p:txBody>
          <a:bodyPr wrap="square">
            <a:spAutoFit/>
          </a:bodyPr>
          <a:lstStyle/>
          <a:p>
            <a:r>
              <a:rPr lang="en-US" b="1" i="0" dirty="0" smtClean="0">
                <a:solidFill>
                  <a:srgbClr val="000000"/>
                </a:solidFill>
                <a:effectLst/>
                <a:latin typeface="arial" panose="020B0604020202020204" pitchFamily="34" charset="0"/>
              </a:rPr>
              <a:t>Chapter 16TRP Channels in the Brain</a:t>
            </a:r>
          </a:p>
          <a:p>
            <a:r>
              <a:rPr lang="en-US" b="1" i="0" dirty="0" smtClean="0">
                <a:solidFill>
                  <a:srgbClr val="000000"/>
                </a:solidFill>
                <a:effectLst/>
                <a:latin typeface="arial" panose="020B0604020202020204" pitchFamily="34" charset="0"/>
              </a:rPr>
              <a:t>What Are They There For?</a:t>
            </a:r>
          </a:p>
          <a:p>
            <a:r>
              <a:rPr lang="en-US" b="0" i="0" dirty="0" err="1" smtClean="0">
                <a:solidFill>
                  <a:srgbClr val="000000"/>
                </a:solidFill>
                <a:effectLst/>
                <a:latin typeface="arial" panose="020B0604020202020204" pitchFamily="34" charset="0"/>
              </a:rPr>
              <a:t>Seishiro</a:t>
            </a:r>
            <a:r>
              <a:rPr lang="en-US" b="0" i="0" dirty="0" smtClean="0">
                <a:solidFill>
                  <a:srgbClr val="000000"/>
                </a:solidFill>
                <a:effectLst/>
                <a:latin typeface="arial" panose="020B0604020202020204" pitchFamily="34" charset="0"/>
              </a:rPr>
              <a:t> </a:t>
            </a:r>
            <a:r>
              <a:rPr lang="en-US" b="0" i="0" dirty="0" err="1" smtClean="0">
                <a:solidFill>
                  <a:srgbClr val="000000"/>
                </a:solidFill>
                <a:effectLst/>
                <a:latin typeface="arial" panose="020B0604020202020204" pitchFamily="34" charset="0"/>
              </a:rPr>
              <a:t>Sawamura</a:t>
            </a:r>
            <a:r>
              <a:rPr lang="en-US" b="0" i="0" dirty="0" smtClean="0">
                <a:solidFill>
                  <a:srgbClr val="000000"/>
                </a:solidFill>
                <a:effectLst/>
                <a:latin typeface="arial" panose="020B0604020202020204" pitchFamily="34" charset="0"/>
              </a:rPr>
              <a:t>, </a:t>
            </a:r>
            <a:r>
              <a:rPr lang="en-US" b="0" i="0" dirty="0" err="1" smtClean="0">
                <a:solidFill>
                  <a:srgbClr val="000000"/>
                </a:solidFill>
                <a:effectLst/>
                <a:latin typeface="arial" panose="020B0604020202020204" pitchFamily="34" charset="0"/>
              </a:rPr>
              <a:t>Hisashi</a:t>
            </a:r>
            <a:r>
              <a:rPr lang="en-US" b="0" i="0" dirty="0" smtClean="0">
                <a:solidFill>
                  <a:srgbClr val="000000"/>
                </a:solidFill>
                <a:effectLst/>
                <a:latin typeface="arial" panose="020B0604020202020204" pitchFamily="34" charset="0"/>
              </a:rPr>
              <a:t> </a:t>
            </a:r>
            <a:r>
              <a:rPr lang="en-US" b="0" i="0" dirty="0" err="1" smtClean="0">
                <a:solidFill>
                  <a:srgbClr val="000000"/>
                </a:solidFill>
                <a:effectLst/>
                <a:latin typeface="arial" panose="020B0604020202020204" pitchFamily="34" charset="0"/>
              </a:rPr>
              <a:t>Shirakawa</a:t>
            </a:r>
            <a:r>
              <a:rPr lang="en-US" b="0" i="0" dirty="0" smtClean="0">
                <a:solidFill>
                  <a:srgbClr val="000000"/>
                </a:solidFill>
                <a:effectLst/>
                <a:latin typeface="arial" panose="020B0604020202020204" pitchFamily="34" charset="0"/>
              </a:rPr>
              <a:t>, Takayuki Nakagawa, </a:t>
            </a:r>
            <a:r>
              <a:rPr lang="en-US" b="0" i="0" dirty="0" err="1" smtClean="0">
                <a:solidFill>
                  <a:srgbClr val="000000"/>
                </a:solidFill>
                <a:effectLst/>
                <a:latin typeface="arial" panose="020B0604020202020204" pitchFamily="34" charset="0"/>
              </a:rPr>
              <a:t>Yasuo</a:t>
            </a:r>
            <a:r>
              <a:rPr lang="en-US" b="0" i="0" dirty="0" smtClean="0">
                <a:solidFill>
                  <a:srgbClr val="000000"/>
                </a:solidFill>
                <a:effectLst/>
                <a:latin typeface="arial" panose="020B0604020202020204" pitchFamily="34" charset="0"/>
              </a:rPr>
              <a:t> Mori, and Shuji Kaneko.</a:t>
            </a:r>
            <a:endParaRPr lang="en-US"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205615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97033" y="1582341"/>
            <a:ext cx="9725891" cy="2308324"/>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Upon activation, </a:t>
            </a:r>
            <a:r>
              <a:rPr lang="en-US" b="0" i="0" dirty="0" smtClean="0">
                <a:solidFill>
                  <a:srgbClr val="FF0000"/>
                </a:solidFill>
                <a:effectLst/>
                <a:latin typeface="Times New Roman" panose="02020603050405020304" pitchFamily="18" charset="0"/>
              </a:rPr>
              <a:t>TRP channels depolarize the membrane potential, which can lead to activation or inactivation of voltage-gated ion channels, and regulate Ca</a:t>
            </a:r>
            <a:r>
              <a:rPr lang="en-US" b="0" i="0" baseline="30000" dirty="0" smtClean="0">
                <a:solidFill>
                  <a:srgbClr val="FF0000"/>
                </a:solidFill>
                <a:effectLst/>
                <a:latin typeface="Times New Roman" panose="02020603050405020304" pitchFamily="18" charset="0"/>
              </a:rPr>
              <a:t>2+</a:t>
            </a:r>
            <a:r>
              <a:rPr lang="en-US" b="0" i="0" dirty="0" smtClean="0">
                <a:solidFill>
                  <a:srgbClr val="FF0000"/>
                </a:solidFill>
                <a:effectLst/>
                <a:latin typeface="Times New Roman" panose="02020603050405020304" pitchFamily="18" charset="0"/>
              </a:rPr>
              <a:t> signaling, which controls diverse cellular functions</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Wu et al., 2010</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Nilius</a:t>
            </a:r>
            <a:r>
              <a:rPr lang="en-US" b="0" i="0" dirty="0" smtClean="0">
                <a:solidFill>
                  <a:srgbClr val="642A8F"/>
                </a:solidFill>
                <a:effectLst/>
                <a:latin typeface="Times New Roman" panose="02020603050405020304" pitchFamily="18" charset="0"/>
                <a:hlinkClick r:id="rId2"/>
              </a:rPr>
              <a:t> and </a:t>
            </a:r>
            <a:r>
              <a:rPr lang="en-US" b="0" i="0" dirty="0" err="1" smtClean="0">
                <a:solidFill>
                  <a:srgbClr val="642A8F"/>
                </a:solidFill>
                <a:effectLst/>
                <a:latin typeface="Times New Roman" panose="02020603050405020304" pitchFamily="18" charset="0"/>
                <a:hlinkClick r:id="rId2"/>
              </a:rPr>
              <a:t>Szallasi</a:t>
            </a:r>
            <a:r>
              <a:rPr lang="en-US" b="0" i="0" dirty="0" smtClean="0">
                <a:solidFill>
                  <a:srgbClr val="642A8F"/>
                </a:solidFill>
                <a:effectLst/>
                <a:latin typeface="Times New Roman" panose="02020603050405020304" pitchFamily="18" charset="0"/>
                <a:hlinkClick r:id="rId2"/>
              </a:rPr>
              <a:t>, 2014</a:t>
            </a:r>
            <a:r>
              <a:rPr lang="en-US" b="0" i="0" dirty="0" smtClean="0">
                <a:solidFill>
                  <a:srgbClr val="000000"/>
                </a:solidFill>
                <a:effectLst/>
                <a:latin typeface="Times New Roman" panose="02020603050405020304" pitchFamily="18" charset="0"/>
              </a:rPr>
              <a:t>). It is well known that some members of the TRP canonical (TRPC), TRP </a:t>
            </a:r>
            <a:r>
              <a:rPr lang="en-US" b="0" i="0" dirty="0" err="1" smtClean="0">
                <a:solidFill>
                  <a:srgbClr val="000000"/>
                </a:solidFill>
                <a:effectLst/>
                <a:latin typeface="Times New Roman" panose="02020603050405020304" pitchFamily="18" charset="0"/>
              </a:rPr>
              <a:t>melastatin</a:t>
            </a:r>
            <a:r>
              <a:rPr lang="en-US" b="0" i="0" dirty="0" smtClean="0">
                <a:solidFill>
                  <a:srgbClr val="000000"/>
                </a:solidFill>
                <a:effectLst/>
                <a:latin typeface="Times New Roman" panose="02020603050405020304" pitchFamily="18" charset="0"/>
              </a:rPr>
              <a:t> (TRPM), and TRP </a:t>
            </a:r>
            <a:r>
              <a:rPr lang="en-US" b="0" i="0" dirty="0" err="1" smtClean="0">
                <a:solidFill>
                  <a:srgbClr val="000000"/>
                </a:solidFill>
                <a:effectLst/>
                <a:latin typeface="Times New Roman" panose="02020603050405020304" pitchFamily="18" charset="0"/>
              </a:rPr>
              <a:t>vanilloid</a:t>
            </a:r>
            <a:r>
              <a:rPr lang="en-US" b="0" i="0" dirty="0" smtClean="0">
                <a:solidFill>
                  <a:srgbClr val="000000"/>
                </a:solidFill>
                <a:effectLst/>
                <a:latin typeface="Times New Roman" panose="02020603050405020304" pitchFamily="18" charset="0"/>
              </a:rPr>
              <a:t> (TRPV) subfamilies of TRP channels </a:t>
            </a:r>
            <a:r>
              <a:rPr lang="en-US" b="0" i="0" dirty="0" smtClean="0">
                <a:solidFill>
                  <a:srgbClr val="FF0000"/>
                </a:solidFill>
                <a:effectLst/>
                <a:latin typeface="Times New Roman" panose="02020603050405020304" pitchFamily="18" charset="0"/>
              </a:rPr>
              <a:t>are highly expressed and play important roles in the brain </a:t>
            </a:r>
            <a:r>
              <a:rPr lang="en-US" b="0" i="0" dirty="0" smtClean="0">
                <a:solidFill>
                  <a:srgbClr val="000000"/>
                </a:solidFill>
                <a:effectLst/>
                <a:latin typeface="Times New Roman" panose="02020603050405020304" pitchFamily="18" charset="0"/>
              </a:rPr>
              <a:t>(</a:t>
            </a:r>
            <a:r>
              <a:rPr lang="en-US" b="0" i="0" dirty="0" err="1" smtClean="0">
                <a:solidFill>
                  <a:srgbClr val="642A8F"/>
                </a:solidFill>
                <a:effectLst/>
                <a:latin typeface="Times New Roman" panose="02020603050405020304" pitchFamily="18" charset="0"/>
                <a:hlinkClick r:id="rId2"/>
              </a:rPr>
              <a:t>Vennekens</a:t>
            </a:r>
            <a:r>
              <a:rPr lang="en-US" b="0" i="0" dirty="0" smtClean="0">
                <a:solidFill>
                  <a:srgbClr val="642A8F"/>
                </a:solidFill>
                <a:effectLst/>
                <a:latin typeface="Times New Roman" panose="02020603050405020304" pitchFamily="18" charset="0"/>
                <a:hlinkClick r:id="rId2"/>
              </a:rPr>
              <a:t> et al., 2012</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Nilius</a:t>
            </a:r>
            <a:r>
              <a:rPr lang="en-US" b="0" i="0" dirty="0" smtClean="0">
                <a:solidFill>
                  <a:srgbClr val="642A8F"/>
                </a:solidFill>
                <a:effectLst/>
                <a:latin typeface="Times New Roman" panose="02020603050405020304" pitchFamily="18" charset="0"/>
                <a:hlinkClick r:id="rId2"/>
              </a:rPr>
              <a:t> and </a:t>
            </a:r>
            <a:r>
              <a:rPr lang="en-US" b="0" i="0" dirty="0" err="1" smtClean="0">
                <a:solidFill>
                  <a:srgbClr val="642A8F"/>
                </a:solidFill>
                <a:effectLst/>
                <a:latin typeface="Times New Roman" panose="02020603050405020304" pitchFamily="18" charset="0"/>
                <a:hlinkClick r:id="rId2"/>
              </a:rPr>
              <a:t>Szallasi</a:t>
            </a:r>
            <a:r>
              <a:rPr lang="en-US" b="0" i="0" dirty="0" smtClean="0">
                <a:solidFill>
                  <a:srgbClr val="642A8F"/>
                </a:solidFill>
                <a:effectLst/>
                <a:latin typeface="Times New Roman" panose="02020603050405020304" pitchFamily="18" charset="0"/>
                <a:hlinkClick r:id="rId2"/>
              </a:rPr>
              <a:t>, 2014</a:t>
            </a:r>
            <a:r>
              <a:rPr lang="en-US" b="0" i="0" dirty="0" smtClean="0">
                <a:solidFill>
                  <a:srgbClr val="000000"/>
                </a:solidFill>
                <a:effectLst/>
                <a:latin typeface="Times New Roman" panose="02020603050405020304" pitchFamily="18" charset="0"/>
              </a:rPr>
              <a:t>). </a:t>
            </a:r>
            <a:r>
              <a:rPr lang="en-US" b="0" i="0" dirty="0" smtClean="0">
                <a:solidFill>
                  <a:srgbClr val="FF0000"/>
                </a:solidFill>
                <a:effectLst/>
                <a:latin typeface="Times New Roman" panose="02020603050405020304" pitchFamily="18" charset="0"/>
              </a:rPr>
              <a:t>They regulate diverse neuronal and glial functions</a:t>
            </a:r>
            <a:r>
              <a:rPr lang="en-US" b="0" i="0" dirty="0" smtClean="0">
                <a:solidFill>
                  <a:srgbClr val="000000"/>
                </a:solidFill>
                <a:effectLst/>
                <a:latin typeface="Times New Roman" panose="02020603050405020304" pitchFamily="18" charset="0"/>
              </a:rPr>
              <a:t> including developmental and homeostatic functions of the brain. Recent studies show that </a:t>
            </a:r>
            <a:r>
              <a:rPr lang="en-US" b="0" i="0" dirty="0" smtClean="0">
                <a:solidFill>
                  <a:srgbClr val="FF0000"/>
                </a:solidFill>
                <a:effectLst/>
                <a:latin typeface="Times New Roman" panose="02020603050405020304" pitchFamily="18" charset="0"/>
              </a:rPr>
              <a:t>dysregulation of the TRP channel functions is involved in various pathological events of neurological and psychiatric disorders</a:t>
            </a:r>
            <a:r>
              <a:rPr lang="en-US" b="0" i="0" dirty="0" smtClean="0">
                <a:solidFill>
                  <a:srgbClr val="000000"/>
                </a:solidFill>
                <a:effectLst/>
                <a:latin typeface="Times New Roman" panose="02020603050405020304" pitchFamily="18" charset="0"/>
              </a:rPr>
              <a:t>. </a:t>
            </a:r>
            <a:endParaRPr lang="en-US" dirty="0"/>
          </a:p>
        </p:txBody>
      </p:sp>
    </p:spTree>
    <p:extLst>
      <p:ext uri="{BB962C8B-B14F-4D97-AF65-F5344CB8AC3E}">
        <p14:creationId xmlns:p14="http://schemas.microsoft.com/office/powerpoint/2010/main" val="1214533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igure 16.1. Activation mechanisms and functions of TRPC3, TRPC6, and TRPC7 in the bra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2193" y="355052"/>
            <a:ext cx="7620000" cy="5095876"/>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606829" y="3073487"/>
            <a:ext cx="4148051" cy="1754326"/>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TRPC receptor-operated cation channels and have been implicated in various cellular functions including neuronal firing, synapse transmission, gene expression, migration, neurite elongation, and growth cone guidance</a:t>
            </a:r>
            <a:endParaRPr lang="en-US" dirty="0"/>
          </a:p>
        </p:txBody>
      </p:sp>
    </p:spTree>
    <p:extLst>
      <p:ext uri="{BB962C8B-B14F-4D97-AF65-F5344CB8AC3E}">
        <p14:creationId xmlns:p14="http://schemas.microsoft.com/office/powerpoint/2010/main" val="2400529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84069" y="642363"/>
            <a:ext cx="8853054" cy="923330"/>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TRPC3, TRPC6, and TRPC7 form the </a:t>
            </a:r>
            <a:r>
              <a:rPr lang="en-US" b="0" i="0" dirty="0" err="1" smtClean="0">
                <a:solidFill>
                  <a:srgbClr val="000000"/>
                </a:solidFill>
                <a:effectLst/>
                <a:latin typeface="Times New Roman" panose="02020603050405020304" pitchFamily="18" charset="0"/>
              </a:rPr>
              <a:t>diacylglycerol</a:t>
            </a:r>
            <a:r>
              <a:rPr lang="en-US" b="0" i="0" dirty="0" smtClean="0">
                <a:solidFill>
                  <a:srgbClr val="000000"/>
                </a:solidFill>
                <a:effectLst/>
                <a:latin typeface="Times New Roman" panose="02020603050405020304" pitchFamily="18" charset="0"/>
              </a:rPr>
              <a:t> (DAG)-sensitive group, which is activated by direct action of DAG upon phospholipase C (PLC)-coupled receptor stimulation such as </a:t>
            </a:r>
            <a:r>
              <a:rPr lang="en-US" b="0" i="0" dirty="0" err="1" smtClean="0">
                <a:solidFill>
                  <a:srgbClr val="000000"/>
                </a:solidFill>
                <a:effectLst/>
                <a:latin typeface="Times New Roman" panose="02020603050405020304" pitchFamily="18" charset="0"/>
              </a:rPr>
              <a:t>G</a:t>
            </a:r>
            <a:r>
              <a:rPr lang="en-US" b="0" i="0" baseline="-25000" dirty="0" err="1" smtClean="0">
                <a:solidFill>
                  <a:srgbClr val="000000"/>
                </a:solidFill>
                <a:effectLst/>
                <a:latin typeface="Times New Roman" panose="02020603050405020304" pitchFamily="18" charset="0"/>
              </a:rPr>
              <a:t>q</a:t>
            </a:r>
            <a:r>
              <a:rPr lang="en-US" b="0" i="0" baseline="-25000" dirty="0" smtClean="0">
                <a:solidFill>
                  <a:srgbClr val="000000"/>
                </a:solidFill>
                <a:effectLst/>
                <a:latin typeface="Times New Roman" panose="02020603050405020304" pitchFamily="18" charset="0"/>
              </a:rPr>
              <a:t>/11</a:t>
            </a:r>
            <a:r>
              <a:rPr lang="en-US" b="0" i="0" dirty="0" smtClean="0">
                <a:solidFill>
                  <a:srgbClr val="000000"/>
                </a:solidFill>
                <a:effectLst/>
                <a:latin typeface="Times New Roman" panose="02020603050405020304" pitchFamily="18" charset="0"/>
              </a:rPr>
              <a:t> type G protein-coupled receptors (GPCRs) or receptor tyrosine kinases (RTKs)</a:t>
            </a:r>
            <a:endParaRPr lang="en-US" dirty="0"/>
          </a:p>
        </p:txBody>
      </p:sp>
      <p:sp>
        <p:nvSpPr>
          <p:cNvPr id="3" name="Rectángulo 2"/>
          <p:cNvSpPr/>
          <p:nvPr/>
        </p:nvSpPr>
        <p:spPr>
          <a:xfrm>
            <a:off x="573578" y="2344188"/>
            <a:ext cx="10823171" cy="923330"/>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TRPC3, TRPC6, and TRPC7 are highly expressed in various regions of the brain (</a:t>
            </a:r>
            <a:r>
              <a:rPr lang="en-US" b="0" i="0" dirty="0" smtClean="0">
                <a:solidFill>
                  <a:srgbClr val="642A8F"/>
                </a:solidFill>
                <a:effectLst/>
                <a:latin typeface="Times New Roman" panose="02020603050405020304" pitchFamily="18" charset="0"/>
                <a:hlinkClick r:id="rId2"/>
              </a:rPr>
              <a:t>Tables 16.1</a:t>
            </a:r>
            <a:r>
              <a:rPr lang="en-US" b="0" i="0" dirty="0" smtClean="0">
                <a:solidFill>
                  <a:srgbClr val="000000"/>
                </a:solidFill>
                <a:effectLst/>
                <a:latin typeface="Times New Roman" panose="02020603050405020304" pitchFamily="18" charset="0"/>
              </a:rPr>
              <a:t> through </a:t>
            </a:r>
            <a:r>
              <a:rPr lang="en-US" b="0" i="0" dirty="0" smtClean="0">
                <a:solidFill>
                  <a:srgbClr val="642A8F"/>
                </a:solidFill>
                <a:effectLst/>
                <a:latin typeface="Times New Roman" panose="02020603050405020304" pitchFamily="18" charset="0"/>
                <a:hlinkClick r:id="rId3"/>
              </a:rPr>
              <a:t>16.3</a:t>
            </a:r>
            <a:r>
              <a:rPr lang="en-US" b="0" i="0" dirty="0" smtClean="0">
                <a:solidFill>
                  <a:srgbClr val="000000"/>
                </a:solidFill>
                <a:effectLst/>
                <a:latin typeface="Times New Roman" panose="02020603050405020304" pitchFamily="18" charset="0"/>
              </a:rPr>
              <a:t>) and play important roles in many neuronal functions in response to neuronal receptor stimulation; they are also involved in various neuronal diseases and psychiatric disorders</a:t>
            </a:r>
            <a:endParaRPr lang="en-US" dirty="0"/>
          </a:p>
        </p:txBody>
      </p:sp>
      <p:sp>
        <p:nvSpPr>
          <p:cNvPr id="4" name="Rectángulo 3"/>
          <p:cNvSpPr/>
          <p:nvPr/>
        </p:nvSpPr>
        <p:spPr>
          <a:xfrm>
            <a:off x="1504604" y="3901178"/>
            <a:ext cx="8611985" cy="923330"/>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TRPC5 is regulated by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and oxidative stress (</a:t>
            </a:r>
            <a:r>
              <a:rPr lang="en-US" b="0" i="0" dirty="0" smtClean="0">
                <a:solidFill>
                  <a:srgbClr val="642A8F"/>
                </a:solidFill>
                <a:effectLst/>
                <a:latin typeface="Times New Roman" panose="02020603050405020304" pitchFamily="18" charset="0"/>
                <a:hlinkClick r:id="rId4"/>
              </a:rPr>
              <a:t>Yoshida et al., 2006</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4"/>
              </a:rPr>
              <a:t>Blair et al., 2009)</a:t>
            </a:r>
            <a:r>
              <a:rPr lang="en-US" b="0" i="0" dirty="0" smtClean="0">
                <a:solidFill>
                  <a:srgbClr val="000000"/>
                </a:solidFill>
                <a:effectLst/>
                <a:latin typeface="Times New Roman" panose="02020603050405020304" pitchFamily="18" charset="0"/>
              </a:rPr>
              <a:t>. These channels are also involved in certain physiological and pathological events in the brain. TRPC2 is primarily expressed in the </a:t>
            </a:r>
            <a:r>
              <a:rPr lang="en-US" b="0" i="0" dirty="0" err="1" smtClean="0">
                <a:solidFill>
                  <a:srgbClr val="000000"/>
                </a:solidFill>
                <a:effectLst/>
                <a:latin typeface="Times New Roman" panose="02020603050405020304" pitchFamily="18" charset="0"/>
              </a:rPr>
              <a:t>vomeronasal</a:t>
            </a:r>
            <a:r>
              <a:rPr lang="en-US" b="0" i="0" dirty="0" smtClean="0">
                <a:solidFill>
                  <a:srgbClr val="000000"/>
                </a:solidFill>
                <a:effectLst/>
                <a:latin typeface="Times New Roman" panose="02020603050405020304" pitchFamily="18" charset="0"/>
              </a:rPr>
              <a:t> organ</a:t>
            </a:r>
            <a:endParaRPr lang="en-US" dirty="0"/>
          </a:p>
        </p:txBody>
      </p:sp>
    </p:spTree>
    <p:extLst>
      <p:ext uri="{BB962C8B-B14F-4D97-AF65-F5344CB8AC3E}">
        <p14:creationId xmlns:p14="http://schemas.microsoft.com/office/powerpoint/2010/main" val="2898720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85465371"/>
              </p:ext>
            </p:extLst>
          </p:nvPr>
        </p:nvGraphicFramePr>
        <p:xfrm>
          <a:off x="1654232" y="1026732"/>
          <a:ext cx="7254639" cy="4385872"/>
        </p:xfrm>
        <a:graphic>
          <a:graphicData uri="http://schemas.openxmlformats.org/drawingml/2006/table">
            <a:tbl>
              <a:tblPr/>
              <a:tblGrid>
                <a:gridCol w="2418213">
                  <a:extLst>
                    <a:ext uri="{9D8B030D-6E8A-4147-A177-3AD203B41FA5}">
                      <a16:colId xmlns:a16="http://schemas.microsoft.com/office/drawing/2014/main" val="2516065796"/>
                    </a:ext>
                  </a:extLst>
                </a:gridCol>
                <a:gridCol w="2418213">
                  <a:extLst>
                    <a:ext uri="{9D8B030D-6E8A-4147-A177-3AD203B41FA5}">
                      <a16:colId xmlns:a16="http://schemas.microsoft.com/office/drawing/2014/main" val="2757630804"/>
                    </a:ext>
                  </a:extLst>
                </a:gridCol>
                <a:gridCol w="2418213">
                  <a:extLst>
                    <a:ext uri="{9D8B030D-6E8A-4147-A177-3AD203B41FA5}">
                      <a16:colId xmlns:a16="http://schemas.microsoft.com/office/drawing/2014/main" val="2885588986"/>
                    </a:ext>
                  </a:extLst>
                </a:gridCol>
              </a:tblGrid>
              <a:tr h="156805">
                <a:tc>
                  <a:txBody>
                    <a:bodyPr/>
                    <a:lstStyle/>
                    <a:p>
                      <a:pPr algn="ctr" fontAlgn="t"/>
                      <a:r>
                        <a:rPr lang="en-US" sz="800">
                          <a:effectLst/>
                        </a:rPr>
                        <a:t>Expressed Tissues or Cells</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0F0F0"/>
                    </a:solidFill>
                  </a:tcPr>
                </a:tc>
                <a:tc>
                  <a:txBody>
                    <a:bodyPr/>
                    <a:lstStyle/>
                    <a:p>
                      <a:pPr algn="ctr" fontAlgn="t"/>
                      <a:r>
                        <a:rPr lang="en-US" sz="800">
                          <a:effectLst/>
                        </a:rPr>
                        <a:t>Detection Methods</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0F0F0"/>
                    </a:solidFill>
                  </a:tcPr>
                </a:tc>
                <a:tc>
                  <a:txBody>
                    <a:bodyPr/>
                    <a:lstStyle/>
                    <a:p>
                      <a:pPr algn="ctr" fontAlgn="t"/>
                      <a:r>
                        <a:rPr lang="en-US" sz="800">
                          <a:effectLst/>
                        </a:rPr>
                        <a:t>References (species)</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0F0F0"/>
                    </a:solidFill>
                  </a:tcPr>
                </a:tc>
                <a:extLst>
                  <a:ext uri="{0D108BD9-81ED-4DB2-BD59-A6C34878D82A}">
                    <a16:rowId xmlns:a16="http://schemas.microsoft.com/office/drawing/2014/main" val="1774009256"/>
                  </a:ext>
                </a:extLst>
              </a:tr>
              <a:tr h="392012">
                <a:tc>
                  <a:txBody>
                    <a:bodyPr/>
                    <a:lstStyle/>
                    <a:p>
                      <a:pPr fontAlgn="t"/>
                      <a:r>
                        <a:rPr lang="en-US" sz="800">
                          <a:effectLst/>
                        </a:rPr>
                        <a:t>Cerebrum cortex</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RT-PCR, qRT-PCR, WB, IHC</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Mouse (</a:t>
                      </a:r>
                      <a:r>
                        <a:rPr lang="en-US" sz="800">
                          <a:solidFill>
                            <a:srgbClr val="642A8F"/>
                          </a:solidFill>
                          <a:effectLst/>
                          <a:hlinkClick r:id="rId2"/>
                        </a:rPr>
                        <a:t>Kunert-Keil et al., 2006</a:t>
                      </a:r>
                      <a:r>
                        <a:rPr lang="en-US" sz="800">
                          <a:effectLst/>
                        </a:rPr>
                        <a:t>), rat (</a:t>
                      </a:r>
                      <a:r>
                        <a:rPr lang="en-US" sz="800">
                          <a:solidFill>
                            <a:srgbClr val="642A8F"/>
                          </a:solidFill>
                          <a:effectLst/>
                          <a:hlinkClick r:id="rId2"/>
                        </a:rPr>
                        <a:t>Li et al., 1999</a:t>
                      </a:r>
                      <a:r>
                        <a:rPr lang="en-US" sz="800">
                          <a:effectLst/>
                        </a:rPr>
                        <a:t>; </a:t>
                      </a:r>
                      <a:r>
                        <a:rPr lang="en-US" sz="800">
                          <a:solidFill>
                            <a:srgbClr val="642A8F"/>
                          </a:solidFill>
                          <a:effectLst/>
                          <a:hlinkClick r:id="rId2"/>
                        </a:rPr>
                        <a:t>Mizuno et al., 1999</a:t>
                      </a:r>
                      <a:r>
                        <a:rPr lang="en-US" sz="800">
                          <a:effectLst/>
                        </a:rPr>
                        <a:t>; </a:t>
                      </a:r>
                      <a:r>
                        <a:rPr lang="en-US" sz="800">
                          <a:solidFill>
                            <a:srgbClr val="642A8F"/>
                          </a:solidFill>
                          <a:effectLst/>
                          <a:hlinkClick r:id="rId2"/>
                        </a:rPr>
                        <a:t>Roedding et al., 2013</a:t>
                      </a:r>
                      <a:r>
                        <a:rPr lang="en-US" sz="800">
                          <a:effectLst/>
                        </a:rPr>
                        <a:t>)</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406320323"/>
                  </a:ext>
                </a:extLst>
              </a:tr>
              <a:tr h="509616">
                <a:tc>
                  <a:txBody>
                    <a:bodyPr/>
                    <a:lstStyle/>
                    <a:p>
                      <a:pPr fontAlgn="t"/>
                      <a:r>
                        <a:rPr lang="en-US" sz="800">
                          <a:effectLst/>
                        </a:rPr>
                        <a:t>Hippocampus</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RT-PCR, qRT-PCR, ISH, WB, IHC, ICC</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da-DK" sz="800">
                          <a:effectLst/>
                        </a:rPr>
                        <a:t>Mouse (</a:t>
                      </a:r>
                      <a:r>
                        <a:rPr lang="da-DK" sz="800">
                          <a:solidFill>
                            <a:srgbClr val="642A8F"/>
                          </a:solidFill>
                          <a:effectLst/>
                          <a:hlinkClick r:id="rId2"/>
                        </a:rPr>
                        <a:t>Kunert-Keil et al., 2006</a:t>
                      </a:r>
                      <a:r>
                        <a:rPr lang="da-DK" sz="800">
                          <a:effectLst/>
                        </a:rPr>
                        <a:t>; </a:t>
                      </a:r>
                      <a:r>
                        <a:rPr lang="da-DK" sz="800">
                          <a:solidFill>
                            <a:srgbClr val="642A8F"/>
                          </a:solidFill>
                          <a:effectLst/>
                          <a:hlinkClick r:id="rId2"/>
                        </a:rPr>
                        <a:t>Li et al., 2012a</a:t>
                      </a:r>
                      <a:r>
                        <a:rPr lang="da-DK" sz="800">
                          <a:effectLst/>
                        </a:rPr>
                        <a:t>; </a:t>
                      </a:r>
                      <a:r>
                        <a:rPr lang="da-DK" sz="800">
                          <a:solidFill>
                            <a:srgbClr val="642A8F"/>
                          </a:solidFill>
                          <a:effectLst/>
                          <a:hlinkClick r:id="rId2"/>
                        </a:rPr>
                        <a:t>Zeng et al., 2015a</a:t>
                      </a:r>
                      <a:r>
                        <a:rPr lang="da-DK" sz="800">
                          <a:effectLst/>
                        </a:rPr>
                        <a:t>), rat (</a:t>
                      </a:r>
                      <a:r>
                        <a:rPr lang="da-DK" sz="800">
                          <a:solidFill>
                            <a:srgbClr val="642A8F"/>
                          </a:solidFill>
                          <a:effectLst/>
                          <a:hlinkClick r:id="rId2"/>
                        </a:rPr>
                        <a:t>Li et al., 1999</a:t>
                      </a:r>
                      <a:r>
                        <a:rPr lang="da-DK" sz="800">
                          <a:effectLst/>
                        </a:rPr>
                        <a:t>; </a:t>
                      </a:r>
                      <a:r>
                        <a:rPr lang="da-DK" sz="800">
                          <a:solidFill>
                            <a:srgbClr val="642A8F"/>
                          </a:solidFill>
                          <a:effectLst/>
                          <a:hlinkClick r:id="rId2"/>
                        </a:rPr>
                        <a:t>Singh et al., 2004</a:t>
                      </a:r>
                      <a:r>
                        <a:rPr lang="da-DK" sz="800">
                          <a:effectLst/>
                        </a:rPr>
                        <a:t>; </a:t>
                      </a:r>
                      <a:r>
                        <a:rPr lang="da-DK" sz="800">
                          <a:solidFill>
                            <a:srgbClr val="642A8F"/>
                          </a:solidFill>
                          <a:effectLst/>
                          <a:hlinkClick r:id="rId2"/>
                        </a:rPr>
                        <a:t>Chung et al., 2006</a:t>
                      </a:r>
                      <a:r>
                        <a:rPr lang="da-DK" sz="800">
                          <a:effectLst/>
                        </a:rPr>
                        <a:t>)</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4123803299"/>
                  </a:ext>
                </a:extLst>
              </a:tr>
              <a:tr h="392012">
                <a:tc>
                  <a:txBody>
                    <a:bodyPr/>
                    <a:lstStyle/>
                    <a:p>
                      <a:pPr fontAlgn="t"/>
                      <a:r>
                        <a:rPr lang="en-US" sz="800">
                          <a:effectLst/>
                        </a:rPr>
                        <a:t>Cerebellum</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RT-PCR, WB, IHC</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Human (</a:t>
                      </a:r>
                      <a:r>
                        <a:rPr lang="en-US" sz="800">
                          <a:solidFill>
                            <a:srgbClr val="642A8F"/>
                          </a:solidFill>
                          <a:effectLst/>
                          <a:hlinkClick r:id="rId2"/>
                        </a:rPr>
                        <a:t>Roedding et al., 2009</a:t>
                      </a:r>
                      <a:r>
                        <a:rPr lang="en-US" sz="800">
                          <a:effectLst/>
                        </a:rPr>
                        <a:t>), mouse (</a:t>
                      </a:r>
                      <a:r>
                        <a:rPr lang="en-US" sz="800">
                          <a:solidFill>
                            <a:srgbClr val="642A8F"/>
                          </a:solidFill>
                          <a:effectLst/>
                          <a:hlinkClick r:id="rId2"/>
                        </a:rPr>
                        <a:t>Kunert-Keil et al., 2006</a:t>
                      </a:r>
                      <a:r>
                        <a:rPr lang="en-US" sz="800">
                          <a:effectLst/>
                        </a:rPr>
                        <a:t>), rat (</a:t>
                      </a:r>
                      <a:r>
                        <a:rPr lang="en-US" sz="800">
                          <a:solidFill>
                            <a:srgbClr val="642A8F"/>
                          </a:solidFill>
                          <a:effectLst/>
                          <a:hlinkClick r:id="rId2"/>
                        </a:rPr>
                        <a:t>Li et al., 1999</a:t>
                      </a:r>
                      <a:r>
                        <a:rPr lang="en-US" sz="800">
                          <a:effectLst/>
                        </a:rPr>
                        <a:t>; </a:t>
                      </a:r>
                      <a:r>
                        <a:rPr lang="en-US" sz="800">
                          <a:solidFill>
                            <a:srgbClr val="642A8F"/>
                          </a:solidFill>
                          <a:effectLst/>
                          <a:hlinkClick r:id="rId2"/>
                        </a:rPr>
                        <a:t>Huang et al., 2007</a:t>
                      </a:r>
                      <a:r>
                        <a:rPr lang="en-US" sz="800">
                          <a:effectLst/>
                        </a:rPr>
                        <a:t>)</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794685832"/>
                  </a:ext>
                </a:extLst>
              </a:tr>
              <a:tr h="509616">
                <a:tc>
                  <a:txBody>
                    <a:bodyPr/>
                    <a:lstStyle/>
                    <a:p>
                      <a:pPr fontAlgn="t"/>
                      <a:r>
                        <a:rPr lang="en-US" sz="800">
                          <a:effectLst/>
                        </a:rPr>
                        <a:t>Purkinje cell</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ISH, WB, IHC</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Mouse (</a:t>
                      </a:r>
                      <a:r>
                        <a:rPr lang="en-US" sz="800">
                          <a:solidFill>
                            <a:srgbClr val="642A8F"/>
                          </a:solidFill>
                          <a:effectLst/>
                          <a:hlinkClick r:id="rId2"/>
                        </a:rPr>
                        <a:t>Becker et al., 2009</a:t>
                      </a:r>
                      <a:r>
                        <a:rPr lang="en-US" sz="800">
                          <a:effectLst/>
                        </a:rPr>
                        <a:t>; </a:t>
                      </a:r>
                      <a:r>
                        <a:rPr lang="en-US" sz="800">
                          <a:solidFill>
                            <a:srgbClr val="642A8F"/>
                          </a:solidFill>
                          <a:effectLst/>
                          <a:hlinkClick r:id="rId2"/>
                        </a:rPr>
                        <a:t>Kato et al., 2012</a:t>
                      </a:r>
                      <a:r>
                        <a:rPr lang="en-US" sz="800">
                          <a:effectLst/>
                        </a:rPr>
                        <a:t>; </a:t>
                      </a:r>
                      <a:r>
                        <a:rPr lang="en-US" sz="800">
                          <a:solidFill>
                            <a:srgbClr val="642A8F"/>
                          </a:solidFill>
                          <a:effectLst/>
                          <a:hlinkClick r:id="rId2"/>
                        </a:rPr>
                        <a:t>Mitsumura et al., 2011</a:t>
                      </a:r>
                      <a:r>
                        <a:rPr lang="en-US" sz="800">
                          <a:effectLst/>
                        </a:rPr>
                        <a:t>; </a:t>
                      </a:r>
                      <a:r>
                        <a:rPr lang="en-US" sz="800">
                          <a:solidFill>
                            <a:srgbClr val="642A8F"/>
                          </a:solidFill>
                          <a:effectLst/>
                          <a:hlinkClick r:id="rId2"/>
                        </a:rPr>
                        <a:t>Kim et al., 2012</a:t>
                      </a:r>
                      <a:r>
                        <a:rPr lang="en-US" sz="800">
                          <a:effectLst/>
                        </a:rPr>
                        <a:t>), rat (</a:t>
                      </a:r>
                      <a:r>
                        <a:rPr lang="en-US" sz="800">
                          <a:solidFill>
                            <a:srgbClr val="642A8F"/>
                          </a:solidFill>
                          <a:effectLst/>
                          <a:hlinkClick r:id="rId2"/>
                        </a:rPr>
                        <a:t>Huang et al., 2007</a:t>
                      </a:r>
                      <a:r>
                        <a:rPr lang="en-US" sz="800">
                          <a:effectLst/>
                        </a:rPr>
                        <a:t>)</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070683371"/>
                  </a:ext>
                </a:extLst>
              </a:tr>
              <a:tr h="274409">
                <a:tc>
                  <a:txBody>
                    <a:bodyPr/>
                    <a:lstStyle/>
                    <a:p>
                      <a:pPr fontAlgn="t"/>
                      <a:r>
                        <a:rPr lang="en-US" sz="800">
                          <a:effectLst/>
                        </a:rPr>
                        <a:t>Granule neuron</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RT-PCR, WB</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Rat (</a:t>
                      </a:r>
                      <a:r>
                        <a:rPr lang="en-US" sz="800">
                          <a:solidFill>
                            <a:srgbClr val="642A8F"/>
                          </a:solidFill>
                          <a:effectLst/>
                          <a:hlinkClick r:id="rId2"/>
                        </a:rPr>
                        <a:t>Li et al., 2005</a:t>
                      </a:r>
                      <a:r>
                        <a:rPr lang="en-US" sz="800">
                          <a:effectLst/>
                        </a:rPr>
                        <a:t>; </a:t>
                      </a:r>
                      <a:r>
                        <a:rPr lang="en-US" sz="800">
                          <a:solidFill>
                            <a:srgbClr val="642A8F"/>
                          </a:solidFill>
                          <a:effectLst/>
                          <a:hlinkClick r:id="rId2"/>
                        </a:rPr>
                        <a:t>Jia et al., 2007</a:t>
                      </a:r>
                      <a:r>
                        <a:rPr lang="en-US" sz="800">
                          <a:effectLst/>
                        </a:rPr>
                        <a:t>; </a:t>
                      </a:r>
                      <a:r>
                        <a:rPr lang="en-US" sz="800">
                          <a:solidFill>
                            <a:srgbClr val="642A8F"/>
                          </a:solidFill>
                          <a:effectLst/>
                          <a:hlinkClick r:id="rId2"/>
                        </a:rPr>
                        <a:t>Sawamura et al., 2016</a:t>
                      </a:r>
                      <a:r>
                        <a:rPr lang="en-US" sz="800">
                          <a:effectLst/>
                        </a:rPr>
                        <a:t>)</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817185391"/>
                  </a:ext>
                </a:extLst>
              </a:tr>
              <a:tr h="392012">
                <a:tc>
                  <a:txBody>
                    <a:bodyPr/>
                    <a:lstStyle/>
                    <a:p>
                      <a:pPr fontAlgn="t"/>
                      <a:r>
                        <a:rPr lang="en-US" sz="800">
                          <a:effectLst/>
                        </a:rPr>
                        <a:t>Striatum</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RT-PCR, single cell RT-PCR, ISH, WB, IHC</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Mouse (</a:t>
                      </a:r>
                      <a:r>
                        <a:rPr lang="en-US" sz="800">
                          <a:solidFill>
                            <a:srgbClr val="642A8F"/>
                          </a:solidFill>
                          <a:effectLst/>
                          <a:hlinkClick r:id="rId2"/>
                        </a:rPr>
                        <a:t>Kim et al., 2012</a:t>
                      </a:r>
                      <a:r>
                        <a:rPr lang="en-US" sz="800">
                          <a:effectLst/>
                        </a:rPr>
                        <a:t>), rat (</a:t>
                      </a:r>
                      <a:r>
                        <a:rPr lang="en-US" sz="800">
                          <a:solidFill>
                            <a:srgbClr val="642A8F"/>
                          </a:solidFill>
                          <a:effectLst/>
                          <a:hlinkClick r:id="rId2"/>
                        </a:rPr>
                        <a:t>Kim et al., 2012</a:t>
                      </a:r>
                      <a:r>
                        <a:rPr lang="en-US" sz="800">
                          <a:effectLst/>
                        </a:rPr>
                        <a:t>; </a:t>
                      </a:r>
                      <a:r>
                        <a:rPr lang="en-US" sz="800">
                          <a:solidFill>
                            <a:srgbClr val="642A8F"/>
                          </a:solidFill>
                          <a:effectLst/>
                          <a:hlinkClick r:id="rId2"/>
                        </a:rPr>
                        <a:t>Xie and Zhou, 2014</a:t>
                      </a:r>
                      <a:r>
                        <a:rPr lang="en-US" sz="800">
                          <a:effectLst/>
                        </a:rPr>
                        <a:t>), guinea pig (</a:t>
                      </a:r>
                      <a:r>
                        <a:rPr lang="en-US" sz="800">
                          <a:solidFill>
                            <a:srgbClr val="642A8F"/>
                          </a:solidFill>
                          <a:effectLst/>
                          <a:hlinkClick r:id="rId2"/>
                        </a:rPr>
                        <a:t>Kim et al., 2012</a:t>
                      </a:r>
                      <a:r>
                        <a:rPr lang="en-US" sz="800">
                          <a:effectLst/>
                        </a:rPr>
                        <a:t>)</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123613472"/>
                  </a:ext>
                </a:extLst>
              </a:tr>
              <a:tr h="392012">
                <a:tc>
                  <a:txBody>
                    <a:bodyPr/>
                    <a:lstStyle/>
                    <a:p>
                      <a:pPr fontAlgn="t"/>
                      <a:r>
                        <a:rPr lang="en-US" sz="800">
                          <a:effectLst/>
                        </a:rPr>
                        <a:t>Substantia nigra</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RT-PCR, single-cell RT-PCR, IHC, EM</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Mouse (</a:t>
                      </a:r>
                      <a:r>
                        <a:rPr lang="en-US" sz="800">
                          <a:solidFill>
                            <a:srgbClr val="642A8F"/>
                          </a:solidFill>
                          <a:effectLst/>
                          <a:hlinkClick r:id="rId2"/>
                        </a:rPr>
                        <a:t>Zhou et al., 2008a</a:t>
                      </a:r>
                      <a:r>
                        <a:rPr lang="en-US" sz="800">
                          <a:effectLst/>
                        </a:rPr>
                        <a:t>), rat (</a:t>
                      </a:r>
                      <a:r>
                        <a:rPr lang="en-US" sz="800">
                          <a:solidFill>
                            <a:srgbClr val="642A8F"/>
                          </a:solidFill>
                          <a:effectLst/>
                          <a:hlinkClick r:id="rId2"/>
                        </a:rPr>
                        <a:t>Sylvester et al., 2001</a:t>
                      </a:r>
                      <a:r>
                        <a:rPr lang="en-US" sz="800">
                          <a:effectLst/>
                        </a:rPr>
                        <a:t>; </a:t>
                      </a:r>
                      <a:r>
                        <a:rPr lang="en-US" sz="800">
                          <a:solidFill>
                            <a:srgbClr val="642A8F"/>
                          </a:solidFill>
                          <a:effectLst/>
                          <a:hlinkClick r:id="rId2"/>
                        </a:rPr>
                        <a:t>Fusco et al., 2004</a:t>
                      </a:r>
                      <a:r>
                        <a:rPr lang="en-US" sz="800">
                          <a:effectLst/>
                        </a:rPr>
                        <a:t>)</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135309558"/>
                  </a:ext>
                </a:extLst>
              </a:tr>
              <a:tr h="156805">
                <a:tc>
                  <a:txBody>
                    <a:bodyPr/>
                    <a:lstStyle/>
                    <a:p>
                      <a:pPr fontAlgn="t"/>
                      <a:r>
                        <a:rPr lang="en-US" sz="800">
                          <a:effectLst/>
                        </a:rPr>
                        <a:t>Amygdala</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WB, IHC</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da-DK" sz="800">
                          <a:effectLst/>
                        </a:rPr>
                        <a:t>Rat (</a:t>
                      </a:r>
                      <a:r>
                        <a:rPr lang="da-DK" sz="800">
                          <a:solidFill>
                            <a:srgbClr val="642A8F"/>
                          </a:solidFill>
                          <a:effectLst/>
                          <a:hlinkClick r:id="rId2"/>
                        </a:rPr>
                        <a:t>Li et al., 1999</a:t>
                      </a:r>
                      <a:r>
                        <a:rPr lang="da-DK" sz="800">
                          <a:effectLst/>
                        </a:rPr>
                        <a:t>)</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192660769"/>
                  </a:ext>
                </a:extLst>
              </a:tr>
              <a:tr h="156805">
                <a:tc>
                  <a:txBody>
                    <a:bodyPr/>
                    <a:lstStyle/>
                    <a:p>
                      <a:pPr fontAlgn="t"/>
                      <a:r>
                        <a:rPr lang="en-US" sz="800">
                          <a:effectLst/>
                        </a:rPr>
                        <a:t>Pontine neuron</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WB, IHC</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da-DK" sz="800">
                          <a:effectLst/>
                        </a:rPr>
                        <a:t>Rat (</a:t>
                      </a:r>
                      <a:r>
                        <a:rPr lang="da-DK" sz="800">
                          <a:solidFill>
                            <a:srgbClr val="642A8F"/>
                          </a:solidFill>
                          <a:effectLst/>
                          <a:hlinkClick r:id="rId2"/>
                        </a:rPr>
                        <a:t>Li et al., 1999</a:t>
                      </a:r>
                      <a:r>
                        <a:rPr lang="da-DK" sz="800">
                          <a:effectLst/>
                        </a:rPr>
                        <a:t>)</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4023947928"/>
                  </a:ext>
                </a:extLst>
              </a:tr>
              <a:tr h="274409">
                <a:tc>
                  <a:txBody>
                    <a:bodyPr/>
                    <a:lstStyle/>
                    <a:p>
                      <a:pPr fontAlgn="t"/>
                      <a:r>
                        <a:rPr lang="en-US" sz="800">
                          <a:effectLst/>
                        </a:rPr>
                        <a:t>Astrocyte</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qRT-PCR, WB, IHC, EM</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Rat (</a:t>
                      </a:r>
                      <a:r>
                        <a:rPr lang="en-US" sz="800">
                          <a:solidFill>
                            <a:srgbClr val="642A8F"/>
                          </a:solidFill>
                          <a:effectLst/>
                          <a:hlinkClick r:id="rId2"/>
                        </a:rPr>
                        <a:t>Fusco et al., 2004</a:t>
                      </a:r>
                      <a:r>
                        <a:rPr lang="en-US" sz="800">
                          <a:effectLst/>
                        </a:rPr>
                        <a:t>; </a:t>
                      </a:r>
                      <a:r>
                        <a:rPr lang="en-US" sz="800">
                          <a:solidFill>
                            <a:srgbClr val="642A8F"/>
                          </a:solidFill>
                          <a:effectLst/>
                          <a:hlinkClick r:id="rId2"/>
                        </a:rPr>
                        <a:t>Shirakawa et al., 2010</a:t>
                      </a:r>
                      <a:r>
                        <a:rPr lang="en-US" sz="800">
                          <a:effectLst/>
                        </a:rPr>
                        <a:t>)</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571421921"/>
                  </a:ext>
                </a:extLst>
              </a:tr>
              <a:tr h="274409">
                <a:tc>
                  <a:txBody>
                    <a:bodyPr/>
                    <a:lstStyle/>
                    <a:p>
                      <a:pPr fontAlgn="t"/>
                      <a:r>
                        <a:rPr lang="en-US" sz="800">
                          <a:effectLst/>
                        </a:rPr>
                        <a:t>Microglia</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IHC, ICC, EM</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Rat (</a:t>
                      </a:r>
                      <a:r>
                        <a:rPr lang="en-US" sz="800">
                          <a:solidFill>
                            <a:srgbClr val="642A8F"/>
                          </a:solidFill>
                          <a:effectLst/>
                          <a:hlinkClick r:id="rId2"/>
                        </a:rPr>
                        <a:t>Fusco et al., 2004</a:t>
                      </a:r>
                      <a:r>
                        <a:rPr lang="en-US" sz="800">
                          <a:effectLst/>
                        </a:rPr>
                        <a:t>; </a:t>
                      </a:r>
                      <a:r>
                        <a:rPr lang="en-US" sz="800">
                          <a:solidFill>
                            <a:srgbClr val="642A8F"/>
                          </a:solidFill>
                          <a:effectLst/>
                          <a:hlinkClick r:id="rId2"/>
                        </a:rPr>
                        <a:t>Mizoguchi et al., 2014</a:t>
                      </a:r>
                      <a:r>
                        <a:rPr lang="en-US" sz="800">
                          <a:effectLst/>
                        </a:rPr>
                        <a:t>)</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890459203"/>
                  </a:ext>
                </a:extLst>
              </a:tr>
              <a:tr h="156805">
                <a:tc>
                  <a:txBody>
                    <a:bodyPr/>
                    <a:lstStyle/>
                    <a:p>
                      <a:pPr fontAlgn="t"/>
                      <a:r>
                        <a:rPr lang="en-US" sz="800">
                          <a:effectLst/>
                        </a:rPr>
                        <a:t>Oligodendrocyte</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IHC, EM</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Rat (</a:t>
                      </a:r>
                      <a:r>
                        <a:rPr lang="en-US" sz="800">
                          <a:solidFill>
                            <a:srgbClr val="642A8F"/>
                          </a:solidFill>
                          <a:effectLst/>
                          <a:hlinkClick r:id="rId2"/>
                        </a:rPr>
                        <a:t>Fusco et al., 2004</a:t>
                      </a:r>
                      <a:r>
                        <a:rPr lang="en-US" sz="800">
                          <a:effectLst/>
                        </a:rPr>
                        <a:t>)</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213635410"/>
                  </a:ext>
                </a:extLst>
              </a:tr>
              <a:tr h="156805">
                <a:tc>
                  <a:txBody>
                    <a:bodyPr/>
                    <a:lstStyle/>
                    <a:p>
                      <a:pPr fontAlgn="t"/>
                      <a:r>
                        <a:rPr lang="en-US" sz="800">
                          <a:effectLst/>
                        </a:rPr>
                        <a:t>Basilar artery</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qRT-PCR, IHC</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Rat (</a:t>
                      </a:r>
                      <a:r>
                        <a:rPr lang="en-US" sz="800">
                          <a:solidFill>
                            <a:srgbClr val="642A8F"/>
                          </a:solidFill>
                          <a:effectLst/>
                          <a:hlinkClick r:id="rId2"/>
                        </a:rPr>
                        <a:t>Song et al., 2013</a:t>
                      </a:r>
                      <a:r>
                        <a:rPr lang="en-US" sz="800">
                          <a:effectLst/>
                        </a:rPr>
                        <a:t>)</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241203177"/>
                  </a:ext>
                </a:extLst>
              </a:tr>
              <a:tr h="156805">
                <a:tc>
                  <a:txBody>
                    <a:bodyPr/>
                    <a:lstStyle/>
                    <a:p>
                      <a:pPr fontAlgn="t"/>
                      <a:r>
                        <a:rPr lang="en-US" sz="800">
                          <a:effectLst/>
                        </a:rPr>
                        <a:t>Pituitary cell</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800">
                          <a:effectLst/>
                        </a:rPr>
                        <a:t>qRT-PCR</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fr-FR" sz="800" dirty="0">
                          <a:effectLst/>
                        </a:rPr>
                        <a:t>Rat (</a:t>
                      </a:r>
                      <a:r>
                        <a:rPr lang="fr-FR" sz="800" dirty="0">
                          <a:solidFill>
                            <a:srgbClr val="642A8F"/>
                          </a:solidFill>
                          <a:effectLst/>
                          <a:hlinkClick r:id="rId2"/>
                        </a:rPr>
                        <a:t>Tomic et al., 2011</a:t>
                      </a:r>
                      <a:r>
                        <a:rPr lang="fr-FR" sz="800" dirty="0">
                          <a:effectLst/>
                        </a:rPr>
                        <a:t>)</a:t>
                      </a:r>
                    </a:p>
                  </a:txBody>
                  <a:tcPr marL="39201" marR="39201" marT="19601" marB="1960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499962853"/>
                  </a:ext>
                </a:extLst>
              </a:tr>
            </a:tbl>
          </a:graphicData>
        </a:graphic>
      </p:graphicFrame>
      <p:sp>
        <p:nvSpPr>
          <p:cNvPr id="3" name="Rectangle 1"/>
          <p:cNvSpPr>
            <a:spLocks noChangeArrowheads="1"/>
          </p:cNvSpPr>
          <p:nvPr/>
        </p:nvSpPr>
        <p:spPr bwMode="auto">
          <a:xfrm>
            <a:off x="3890208" y="246906"/>
            <a:ext cx="5018663" cy="6366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58700" tIns="109503" rIns="126960" bIns="109503"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smtClean="0">
                <a:ln>
                  <a:noFill/>
                </a:ln>
                <a:solidFill>
                  <a:srgbClr val="724128"/>
                </a:solidFill>
                <a:effectLst/>
                <a:latin typeface="Arial" panose="020B0604020202020204" pitchFamily="34" charset="0"/>
                <a:cs typeface="Arial" panose="020B0604020202020204" pitchFamily="34" charset="0"/>
              </a:rPr>
              <a:t>Table 16.1Expression of TRPC3 in Brain Tissues or Cells and Methods of Detection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734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1317" y="219329"/>
            <a:ext cx="5353396" cy="5940401"/>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The TRPM subfamily contains eight members: TRPM1–TRPM8. The activity of some </a:t>
            </a:r>
            <a:r>
              <a:rPr lang="en-US" b="0" i="0" dirty="0" smtClean="0">
                <a:solidFill>
                  <a:srgbClr val="FF0000"/>
                </a:solidFill>
                <a:effectLst/>
                <a:latin typeface="Times New Roman" panose="02020603050405020304" pitchFamily="18" charset="0"/>
              </a:rPr>
              <a:t>TRPM proteins is modulated by oxidative stress</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Simon et al., 2013</a:t>
            </a:r>
            <a:r>
              <a:rPr lang="en-US" b="0" i="0" dirty="0" smtClean="0">
                <a:solidFill>
                  <a:srgbClr val="000000"/>
                </a:solidFill>
                <a:effectLst/>
                <a:latin typeface="Times New Roman" panose="02020603050405020304" pitchFamily="18" charset="0"/>
              </a:rPr>
              <a:t>). Specifically, </a:t>
            </a:r>
            <a:r>
              <a:rPr lang="en-US" b="0" i="0" dirty="0" smtClean="0">
                <a:solidFill>
                  <a:srgbClr val="FF0000"/>
                </a:solidFill>
                <a:effectLst/>
                <a:latin typeface="Times New Roman" panose="02020603050405020304" pitchFamily="18" charset="0"/>
              </a:rPr>
              <a:t>TRPM2 is highly expressed in the brain </a:t>
            </a:r>
            <a:r>
              <a:rPr lang="en-US" b="0" i="0" dirty="0" smtClean="0">
                <a:solidFill>
                  <a:srgbClr val="000000"/>
                </a:solidFill>
                <a:effectLst/>
                <a:latin typeface="Times New Roman" panose="02020603050405020304" pitchFamily="18" charset="0"/>
              </a:rPr>
              <a:t>(</a:t>
            </a:r>
            <a:r>
              <a:rPr lang="en-US" b="0" i="0" dirty="0" smtClean="0">
                <a:solidFill>
                  <a:srgbClr val="642A8F"/>
                </a:solidFill>
                <a:effectLst/>
                <a:latin typeface="Times New Roman" panose="02020603050405020304" pitchFamily="18" charset="0"/>
                <a:hlinkClick r:id="rId3"/>
              </a:rPr>
              <a:t>Table 16.4</a:t>
            </a:r>
            <a:r>
              <a:rPr lang="en-US" b="0" i="0" dirty="0" smtClean="0">
                <a:solidFill>
                  <a:srgbClr val="000000"/>
                </a:solidFill>
                <a:effectLst/>
                <a:latin typeface="Times New Roman" panose="02020603050405020304" pitchFamily="18" charset="0"/>
              </a:rPr>
              <a:t>), and its role in the central nervous system (CNS) has been studied</a:t>
            </a:r>
            <a:r>
              <a:rPr lang="en-US" b="0" i="0" dirty="0" smtClean="0">
                <a:solidFill>
                  <a:srgbClr val="FF0000"/>
                </a:solidFill>
                <a:effectLst/>
                <a:latin typeface="Times New Roman" panose="02020603050405020304" pitchFamily="18" charset="0"/>
              </a:rPr>
              <a:t>. It is the first identified redox-sensitive TRP channel </a:t>
            </a:r>
            <a:r>
              <a:rPr lang="en-US" b="0" i="0" dirty="0" smtClean="0">
                <a:solidFill>
                  <a:srgbClr val="000000"/>
                </a:solidFill>
                <a:effectLst/>
                <a:latin typeface="Times New Roman" panose="02020603050405020304" pitchFamily="18" charset="0"/>
              </a:rPr>
              <a:t>(</a:t>
            </a:r>
            <a:r>
              <a:rPr lang="en-US" b="0" i="0" dirty="0" smtClean="0">
                <a:solidFill>
                  <a:srgbClr val="642A8F"/>
                </a:solidFill>
                <a:effectLst/>
                <a:latin typeface="Times New Roman" panose="02020603050405020304" pitchFamily="18" charset="0"/>
                <a:hlinkClick r:id="rId2"/>
              </a:rPr>
              <a:t>Hara et al., 2002</a:t>
            </a:r>
            <a:r>
              <a:rPr lang="en-US" b="0" i="0" dirty="0" smtClean="0">
                <a:solidFill>
                  <a:srgbClr val="000000"/>
                </a:solidFill>
                <a:effectLst/>
                <a:latin typeface="Times New Roman" panose="02020603050405020304" pitchFamily="18" charset="0"/>
              </a:rPr>
              <a:t>) and </a:t>
            </a:r>
            <a:r>
              <a:rPr lang="en-US" b="0" i="0" dirty="0" smtClean="0">
                <a:solidFill>
                  <a:srgbClr val="FF0000"/>
                </a:solidFill>
                <a:effectLst/>
                <a:latin typeface="Times New Roman" panose="02020603050405020304" pitchFamily="18" charset="0"/>
              </a:rPr>
              <a:t>forms a Ca</a:t>
            </a:r>
            <a:r>
              <a:rPr lang="en-US" b="0" i="0" baseline="30000" dirty="0" smtClean="0">
                <a:solidFill>
                  <a:srgbClr val="FF0000"/>
                </a:solidFill>
                <a:effectLst/>
                <a:latin typeface="Times New Roman" panose="02020603050405020304" pitchFamily="18" charset="0"/>
              </a:rPr>
              <a:t>2+</a:t>
            </a:r>
            <a:r>
              <a:rPr lang="en-US" b="0" i="0" dirty="0" smtClean="0">
                <a:solidFill>
                  <a:srgbClr val="FF0000"/>
                </a:solidFill>
                <a:effectLst/>
                <a:latin typeface="Times New Roman" panose="02020603050405020304" pitchFamily="18" charset="0"/>
              </a:rPr>
              <a:t>-permeable cation channel</a:t>
            </a:r>
            <a:r>
              <a:rPr lang="en-US" b="0" i="0" dirty="0" smtClean="0">
                <a:solidFill>
                  <a:srgbClr val="000000"/>
                </a:solidFill>
                <a:effectLst/>
                <a:latin typeface="Times New Roman" panose="02020603050405020304" pitchFamily="18" charset="0"/>
              </a:rPr>
              <a:t>, which is </a:t>
            </a:r>
            <a:r>
              <a:rPr lang="en-US" b="0" i="0" dirty="0" smtClean="0">
                <a:solidFill>
                  <a:srgbClr val="FF0000"/>
                </a:solidFill>
                <a:effectLst/>
                <a:latin typeface="Times New Roman" panose="02020603050405020304" pitchFamily="18" charset="0"/>
              </a:rPr>
              <a:t>activated by oxidative stress mediated by reactive oxygen species (ROS), such as hydrogen peroxide (H</a:t>
            </a:r>
            <a:r>
              <a:rPr lang="en-US" b="0" i="0" baseline="-25000" dirty="0" smtClean="0">
                <a:solidFill>
                  <a:srgbClr val="FF0000"/>
                </a:solidFill>
                <a:effectLst/>
                <a:latin typeface="Times New Roman" panose="02020603050405020304" pitchFamily="18" charset="0"/>
              </a:rPr>
              <a:t>2</a:t>
            </a:r>
            <a:r>
              <a:rPr lang="en-US" b="0" i="0" dirty="0" smtClean="0">
                <a:solidFill>
                  <a:srgbClr val="FF0000"/>
                </a:solidFill>
                <a:effectLst/>
                <a:latin typeface="Times New Roman" panose="02020603050405020304" pitchFamily="18" charset="0"/>
              </a:rPr>
              <a:t>O</a:t>
            </a:r>
            <a:r>
              <a:rPr lang="en-US" b="0" i="0" baseline="-25000" dirty="0" smtClean="0">
                <a:solidFill>
                  <a:srgbClr val="FF0000"/>
                </a:solidFill>
                <a:effectLst/>
                <a:latin typeface="Times New Roman" panose="02020603050405020304" pitchFamily="18" charset="0"/>
              </a:rPr>
              <a:t>2</a:t>
            </a:r>
            <a:r>
              <a:rPr lang="en-US" b="0" i="0" dirty="0" smtClean="0">
                <a:solidFill>
                  <a:srgbClr val="FF0000"/>
                </a:solidFill>
                <a:effectLst/>
                <a:latin typeface="Times New Roman" panose="02020603050405020304" pitchFamily="18" charset="0"/>
              </a:rPr>
              <a:t>) through the production of nicotinamide adenine dinucleotide (NAD</a:t>
            </a:r>
            <a:r>
              <a:rPr lang="en-US" b="0" i="0" baseline="30000" dirty="0" smtClean="0">
                <a:solidFill>
                  <a:srgbClr val="FF0000"/>
                </a:solidFill>
                <a:effectLst/>
                <a:latin typeface="Times New Roman" panose="02020603050405020304" pitchFamily="18" charset="0"/>
              </a:rPr>
              <a:t>+</a:t>
            </a:r>
            <a:r>
              <a:rPr lang="en-US" b="0" i="0" dirty="0" smtClean="0">
                <a:solidFill>
                  <a:srgbClr val="FF0000"/>
                </a:solidFill>
                <a:effectLst/>
                <a:latin typeface="Times New Roman" panose="02020603050405020304" pitchFamily="18" charset="0"/>
              </a:rPr>
              <a:t>), and its metabolites such as ADP-ribose (ADPR) and cyclic ADPR </a:t>
            </a:r>
            <a:r>
              <a:rPr lang="en-US" b="0" i="0" dirty="0" smtClean="0">
                <a:solidFill>
                  <a:srgbClr val="000000"/>
                </a:solidFill>
                <a:effectLst/>
                <a:latin typeface="Times New Roman" panose="02020603050405020304" pitchFamily="18" charset="0"/>
              </a:rPr>
              <a:t>(</a:t>
            </a:r>
            <a:r>
              <a:rPr lang="en-US" b="0" i="0" dirty="0" smtClean="0">
                <a:solidFill>
                  <a:srgbClr val="642A8F"/>
                </a:solidFill>
                <a:effectLst/>
                <a:latin typeface="Times New Roman" panose="02020603050405020304" pitchFamily="18" charset="0"/>
                <a:hlinkClick r:id="rId2"/>
              </a:rPr>
              <a:t>Takahashi et al., 2011</a:t>
            </a:r>
            <a:r>
              <a:rPr lang="en-US" b="0" i="0" dirty="0" smtClean="0">
                <a:solidFill>
                  <a:srgbClr val="000000"/>
                </a:solidFill>
                <a:effectLst/>
                <a:latin typeface="Times New Roman" panose="02020603050405020304" pitchFamily="18" charset="0"/>
              </a:rPr>
              <a:t>), although some controversy exists on whether NAD</a:t>
            </a:r>
            <a:r>
              <a:rPr lang="en-US" b="0" i="0" baseline="30000" dirty="0" smtClean="0">
                <a:solidFill>
                  <a:srgbClr val="000000"/>
                </a:solidFill>
                <a:effectLst/>
                <a:latin typeface="Times New Roman" panose="02020603050405020304" pitchFamily="18" charset="0"/>
              </a:rPr>
              <a:t>+</a:t>
            </a:r>
            <a:r>
              <a:rPr lang="en-US" b="0" i="0" dirty="0" smtClean="0">
                <a:solidFill>
                  <a:srgbClr val="000000"/>
                </a:solidFill>
                <a:effectLst/>
                <a:latin typeface="Times New Roman" panose="02020603050405020304" pitchFamily="18" charset="0"/>
              </a:rPr>
              <a:t> and </a:t>
            </a:r>
            <a:r>
              <a:rPr lang="en-US" b="0" i="0" dirty="0" err="1" smtClean="0">
                <a:solidFill>
                  <a:srgbClr val="000000"/>
                </a:solidFill>
                <a:effectLst/>
                <a:latin typeface="Times New Roman" panose="02020603050405020304" pitchFamily="18" charset="0"/>
              </a:rPr>
              <a:t>cADPR</a:t>
            </a:r>
            <a:r>
              <a:rPr lang="en-US" b="0" i="0" dirty="0" smtClean="0">
                <a:solidFill>
                  <a:srgbClr val="000000"/>
                </a:solidFill>
                <a:effectLst/>
                <a:latin typeface="Times New Roman" panose="02020603050405020304" pitchFamily="18" charset="0"/>
              </a:rPr>
              <a:t> are direct activators of TRPM2 (</a:t>
            </a:r>
            <a:r>
              <a:rPr lang="en-US" b="0" i="0" dirty="0" err="1" smtClean="0">
                <a:solidFill>
                  <a:srgbClr val="642A8F"/>
                </a:solidFill>
                <a:effectLst/>
                <a:latin typeface="Times New Roman" panose="02020603050405020304" pitchFamily="18" charset="0"/>
                <a:hlinkClick r:id="rId2"/>
              </a:rPr>
              <a:t>Toth</a:t>
            </a:r>
            <a:r>
              <a:rPr lang="en-US" b="0" i="0" dirty="0" smtClean="0">
                <a:solidFill>
                  <a:srgbClr val="642A8F"/>
                </a:solidFill>
                <a:effectLst/>
                <a:latin typeface="Times New Roman" panose="02020603050405020304" pitchFamily="18" charset="0"/>
                <a:hlinkClick r:id="rId2"/>
              </a:rPr>
              <a:t> et al., 2015</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Rosenbaum, 2015</a:t>
            </a:r>
            <a:r>
              <a:rPr lang="en-US" b="0" i="0" dirty="0" smtClean="0">
                <a:solidFill>
                  <a:srgbClr val="000000"/>
                </a:solidFill>
                <a:effectLst/>
                <a:latin typeface="Times New Roman" panose="02020603050405020304" pitchFamily="18" charset="0"/>
              </a:rPr>
              <a:t>). Studies indicate that </a:t>
            </a:r>
            <a:r>
              <a:rPr lang="en-US" b="0" i="0" dirty="0" smtClean="0">
                <a:solidFill>
                  <a:srgbClr val="FF0000"/>
                </a:solidFill>
                <a:effectLst/>
                <a:latin typeface="Times New Roman" panose="02020603050405020304" pitchFamily="18" charset="0"/>
              </a:rPr>
              <a:t>TRPM2 mediates H</a:t>
            </a:r>
            <a:r>
              <a:rPr lang="en-US" b="0" i="0" baseline="-25000" dirty="0" smtClean="0">
                <a:solidFill>
                  <a:srgbClr val="FF0000"/>
                </a:solidFill>
                <a:effectLst/>
                <a:latin typeface="Times New Roman" panose="02020603050405020304" pitchFamily="18" charset="0"/>
              </a:rPr>
              <a:t>2</a:t>
            </a:r>
            <a:r>
              <a:rPr lang="en-US" b="0" i="0" dirty="0" smtClean="0">
                <a:solidFill>
                  <a:srgbClr val="FF0000"/>
                </a:solidFill>
                <a:effectLst/>
                <a:latin typeface="Times New Roman" panose="02020603050405020304" pitchFamily="18" charset="0"/>
              </a:rPr>
              <a:t>O</a:t>
            </a:r>
            <a:r>
              <a:rPr lang="en-US" b="0" i="0" baseline="-25000" dirty="0" smtClean="0">
                <a:solidFill>
                  <a:srgbClr val="FF0000"/>
                </a:solidFill>
                <a:effectLst/>
                <a:latin typeface="Times New Roman" panose="02020603050405020304" pitchFamily="18" charset="0"/>
              </a:rPr>
              <a:t>2</a:t>
            </a:r>
            <a:r>
              <a:rPr lang="en-US" b="0" i="0" dirty="0" smtClean="0">
                <a:solidFill>
                  <a:srgbClr val="FF0000"/>
                </a:solidFill>
                <a:effectLst/>
                <a:latin typeface="Times New Roman" panose="02020603050405020304" pitchFamily="18" charset="0"/>
              </a:rPr>
              <a:t>-induced Ca</a:t>
            </a:r>
            <a:r>
              <a:rPr lang="en-US" b="0" i="0" baseline="30000" dirty="0" smtClean="0">
                <a:solidFill>
                  <a:srgbClr val="FF0000"/>
                </a:solidFill>
                <a:effectLst/>
                <a:latin typeface="Times New Roman" panose="02020603050405020304" pitchFamily="18" charset="0"/>
              </a:rPr>
              <a:t>2+</a:t>
            </a:r>
            <a:r>
              <a:rPr lang="en-US" b="0" i="0" dirty="0" smtClean="0">
                <a:solidFill>
                  <a:srgbClr val="FF0000"/>
                </a:solidFill>
                <a:effectLst/>
                <a:latin typeface="Times New Roman" panose="02020603050405020304" pitchFamily="18" charset="0"/>
              </a:rPr>
              <a:t> influx, which modulates physiological and pathological cellular functions. TRPM2 is expressed in both neurons and glia, and oxidative stress-induced TRPM2 activation is implicated in neuronal diseases </a:t>
            </a:r>
            <a:r>
              <a:rPr lang="en-US" b="0" i="0" dirty="0" smtClean="0">
                <a:solidFill>
                  <a:srgbClr val="000000"/>
                </a:solidFill>
                <a:effectLst/>
                <a:latin typeface="Times New Roman" panose="02020603050405020304" pitchFamily="18" charset="0"/>
              </a:rPr>
              <a:t>(</a:t>
            </a:r>
            <a:r>
              <a:rPr lang="en-US" b="0" i="0" dirty="0" smtClean="0">
                <a:solidFill>
                  <a:srgbClr val="642A8F"/>
                </a:solidFill>
                <a:effectLst/>
                <a:latin typeface="Times New Roman" panose="02020603050405020304" pitchFamily="18" charset="0"/>
                <a:hlinkClick r:id="rId4"/>
              </a:rPr>
              <a:t>Figure 16.2</a:t>
            </a:r>
            <a:r>
              <a:rPr lang="en-US" b="0" i="0" dirty="0" smtClean="0">
                <a:solidFill>
                  <a:srgbClr val="000000"/>
                </a:solidFill>
                <a:effectLst/>
                <a:latin typeface="Times New Roman" panose="02020603050405020304" pitchFamily="18" charset="0"/>
              </a:rPr>
              <a:t>).</a:t>
            </a:r>
            <a:endParaRPr lang="en-US" dirty="0"/>
          </a:p>
        </p:txBody>
      </p:sp>
      <p:pic>
        <p:nvPicPr>
          <p:cNvPr id="6146" name="Picture 2" descr="Figure 16.2. Activation mechanisms and functions of TRPM2 in the brai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4713" y="631768"/>
            <a:ext cx="6062424" cy="544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5293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479512" y="495949"/>
            <a:ext cx="12192000" cy="334088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04723" rIns="0" bIns="10156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642A8F"/>
                </a:solidFill>
                <a:effectLst/>
                <a:latin typeface="Times New Roman" panose="02020603050405020304" pitchFamily="18" charset="0"/>
                <a:cs typeface="Times New Roman" panose="02020603050405020304" pitchFamily="18" charset="0"/>
                <a:hlinkClick r:id="rId2" tooltip="Click on image to zoom"/>
              </a:rPr>
              <a:t>  </a:t>
            </a:r>
            <a:r>
              <a:rPr kumimoji="0" lang="en-US" altLang="en-US" sz="18600" b="0" i="0" u="none" strike="noStrike" cap="none" normalizeH="0" baseline="0" dirty="0" smtClean="0">
                <a:ln>
                  <a:noFill/>
                </a:ln>
                <a:solidFill>
                  <a:srgbClr val="642A8F"/>
                </a:solidFill>
                <a:effectLst/>
                <a:latin typeface="Times New Roman" panose="02020603050405020304" pitchFamily="18" charset="0"/>
                <a:cs typeface="Times New Roman" panose="02020603050405020304" pitchFamily="18" charset="0"/>
              </a:rPr>
              <a:t> </a:t>
            </a:r>
            <a:r>
              <a:rPr kumimoji="0" lang="en-US" altLang="en-US" sz="1100" b="0" i="0" u="none" strike="noStrike" cap="none" normalizeH="0" baseline="0" dirty="0" smtClean="0">
                <a:ln>
                  <a:noFill/>
                </a:ln>
                <a:solidFill>
                  <a:srgbClr val="642A8F"/>
                </a:solidFill>
                <a:effectLst/>
                <a:latin typeface="Times New Roman" panose="02020603050405020304" pitchFamily="18" charset="0"/>
                <a:cs typeface="Times New Roman" panose="02020603050405020304" pitchFamily="18" charset="0"/>
              </a:rPr>
              <a:t>                                                                                                                                                                                                                         </a:t>
            </a:r>
            <a:endParaRPr kumimoji="0" lang="en-US" altLang="en-US" sz="900" b="1" i="0" u="none" strike="noStrike" cap="none" normalizeH="0" baseline="0" dirty="0" smtClean="0">
              <a:ln>
                <a:noFill/>
              </a:ln>
              <a:solidFill>
                <a:srgbClr val="724128"/>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smtClean="0">
              <a:ln>
                <a:noFill/>
              </a:ln>
              <a:solidFill>
                <a:srgbClr val="642A8F"/>
              </a:solidFill>
              <a:effectLst/>
              <a:latin typeface="Times New Roman" panose="02020603050405020304" pitchFamily="18" charset="0"/>
              <a:cs typeface="Times New Roman" panose="02020603050405020304" pitchFamily="18" charset="0"/>
            </a:endParaRPr>
          </a:p>
        </p:txBody>
      </p:sp>
      <p:pic>
        <p:nvPicPr>
          <p:cNvPr id="1026" name="Picture 2" descr="Figure 1.1. Search terms used were (TRP OR [transient receptor potential] AND channel).">
            <a:hlinkClick r:id="rId2" tooltip="Click on image to zoom"/>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0188" y="1068996"/>
            <a:ext cx="5965441" cy="2311609"/>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3661615" y="243439"/>
            <a:ext cx="5335756" cy="369332"/>
          </a:xfrm>
          <a:prstGeom prst="rect">
            <a:avLst/>
          </a:prstGeom>
        </p:spPr>
        <p:txBody>
          <a:bodyPr wrap="none">
            <a:spAutoFit/>
          </a:bodyPr>
          <a:lstStyle/>
          <a:p>
            <a:r>
              <a:rPr lang="en-US" b="0" i="0" dirty="0" smtClean="0">
                <a:solidFill>
                  <a:srgbClr val="000000"/>
                </a:solidFill>
                <a:effectLst/>
                <a:latin typeface="Times New Roman" panose="02020603050405020304" pitchFamily="18" charset="0"/>
              </a:rPr>
              <a:t>TRP OR [</a:t>
            </a:r>
            <a:r>
              <a:rPr lang="en-US" b="1" u="sng" dirty="0">
                <a:solidFill>
                  <a:srgbClr val="FF0000"/>
                </a:solidFill>
                <a:latin typeface="Times New Roman" panose="02020603050405020304" pitchFamily="18" charset="0"/>
              </a:rPr>
              <a:t>T</a:t>
            </a:r>
            <a:r>
              <a:rPr lang="en-US" b="1" i="0" u="sng" dirty="0" smtClean="0">
                <a:solidFill>
                  <a:srgbClr val="FF0000"/>
                </a:solidFill>
                <a:effectLst/>
                <a:latin typeface="Times New Roman" panose="02020603050405020304" pitchFamily="18" charset="0"/>
              </a:rPr>
              <a:t>ransient Receptor Potential</a:t>
            </a:r>
            <a:r>
              <a:rPr lang="en-US" b="0" i="0" dirty="0" smtClean="0">
                <a:solidFill>
                  <a:srgbClr val="000000"/>
                </a:solidFill>
                <a:effectLst/>
                <a:latin typeface="Times New Roman" panose="02020603050405020304" pitchFamily="18" charset="0"/>
              </a:rPr>
              <a:t>] AND channel</a:t>
            </a:r>
            <a:endParaRPr lang="en-US" dirty="0"/>
          </a:p>
        </p:txBody>
      </p:sp>
      <p:sp>
        <p:nvSpPr>
          <p:cNvPr id="6" name="Rectángulo 5"/>
          <p:cNvSpPr/>
          <p:nvPr/>
        </p:nvSpPr>
        <p:spPr>
          <a:xfrm>
            <a:off x="1179330" y="3936166"/>
            <a:ext cx="9326880" cy="2585323"/>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TRP channels are members of the </a:t>
            </a:r>
            <a:r>
              <a:rPr lang="en-US" b="0" i="0" dirty="0" smtClean="0">
                <a:solidFill>
                  <a:srgbClr val="FF0000"/>
                </a:solidFill>
                <a:effectLst/>
                <a:latin typeface="Times New Roman" panose="02020603050405020304" pitchFamily="18" charset="0"/>
              </a:rPr>
              <a:t>voltage-gated</a:t>
            </a:r>
            <a:r>
              <a:rPr lang="en-US" b="0" i="0" dirty="0" smtClean="0">
                <a:solidFill>
                  <a:srgbClr val="000000"/>
                </a:solidFill>
                <a:effectLst/>
                <a:latin typeface="Times New Roman" panose="02020603050405020304" pitchFamily="18" charset="0"/>
              </a:rPr>
              <a:t> superfamily of </a:t>
            </a:r>
            <a:r>
              <a:rPr lang="en-US" b="0" i="0" dirty="0" smtClean="0">
                <a:solidFill>
                  <a:srgbClr val="FF0000"/>
                </a:solidFill>
                <a:effectLst/>
                <a:latin typeface="Times New Roman" panose="02020603050405020304" pitchFamily="18" charset="0"/>
              </a:rPr>
              <a:t>ion channels </a:t>
            </a:r>
            <a:r>
              <a:rPr lang="en-US" b="0" i="0" dirty="0" smtClean="0">
                <a:solidFill>
                  <a:srgbClr val="000000"/>
                </a:solidFill>
                <a:effectLst/>
                <a:latin typeface="Times New Roman" panose="02020603050405020304" pitchFamily="18" charset="0"/>
              </a:rPr>
              <a:t>that includes the voltage gated </a:t>
            </a:r>
            <a:r>
              <a:rPr lang="en-US" b="0" i="0" dirty="0" smtClean="0">
                <a:solidFill>
                  <a:srgbClr val="FF0000"/>
                </a:solidFill>
                <a:effectLst/>
                <a:latin typeface="Times New Roman" panose="02020603050405020304" pitchFamily="18" charset="0"/>
              </a:rPr>
              <a:t>K</a:t>
            </a:r>
            <a:r>
              <a:rPr lang="en-US" b="0" i="0" baseline="30000" dirty="0" smtClean="0">
                <a:solidFill>
                  <a:srgbClr val="FF0000"/>
                </a:solidFill>
                <a:effectLst/>
                <a:latin typeface="Times New Roman" panose="02020603050405020304" pitchFamily="18" charset="0"/>
              </a:rPr>
              <a:t>+</a:t>
            </a:r>
            <a:r>
              <a:rPr lang="en-US" b="0" i="0" dirty="0" smtClean="0">
                <a:solidFill>
                  <a:srgbClr val="FF0000"/>
                </a:solidFill>
                <a:effectLst/>
                <a:latin typeface="Times New Roman" panose="02020603050405020304" pitchFamily="18" charset="0"/>
              </a:rPr>
              <a:t>, Na</a:t>
            </a:r>
            <a:r>
              <a:rPr lang="en-US" b="0" i="0" baseline="30000" dirty="0" smtClean="0">
                <a:solidFill>
                  <a:srgbClr val="FF0000"/>
                </a:solidFill>
                <a:effectLst/>
                <a:latin typeface="Times New Roman" panose="02020603050405020304" pitchFamily="18" charset="0"/>
              </a:rPr>
              <a:t>+</a:t>
            </a:r>
            <a:r>
              <a:rPr lang="en-US" b="0" i="0" dirty="0" smtClean="0">
                <a:solidFill>
                  <a:srgbClr val="FF0000"/>
                </a:solidFill>
                <a:effectLst/>
                <a:latin typeface="Times New Roman" panose="02020603050405020304" pitchFamily="18" charset="0"/>
              </a:rPr>
              <a:t>, and Ca</a:t>
            </a:r>
            <a:r>
              <a:rPr lang="en-US" b="0" i="0" baseline="30000" dirty="0" smtClean="0">
                <a:solidFill>
                  <a:srgbClr val="FF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channels as well as related </a:t>
            </a:r>
            <a:r>
              <a:rPr lang="en-US" b="0" i="0" dirty="0" smtClean="0">
                <a:solidFill>
                  <a:srgbClr val="FF0000"/>
                </a:solidFill>
                <a:effectLst/>
                <a:latin typeface="Times New Roman" panose="02020603050405020304" pitchFamily="18" charset="0"/>
              </a:rPr>
              <a:t>cyclic nucleotide-gated </a:t>
            </a:r>
            <a:r>
              <a:rPr lang="en-US" b="0" i="0" dirty="0" smtClean="0">
                <a:solidFill>
                  <a:srgbClr val="000000"/>
                </a:solidFill>
                <a:effectLst/>
                <a:latin typeface="Times New Roman" panose="02020603050405020304" pitchFamily="18" charset="0"/>
              </a:rPr>
              <a:t>channels. They form as </a:t>
            </a:r>
            <a:r>
              <a:rPr lang="en-US" b="0" i="0" dirty="0" smtClean="0">
                <a:solidFill>
                  <a:srgbClr val="FF0000"/>
                </a:solidFill>
                <a:effectLst/>
                <a:latin typeface="Times New Roman" panose="02020603050405020304" pitchFamily="18" charset="0"/>
              </a:rPr>
              <a:t>tetramers of identical subunits </a:t>
            </a:r>
            <a:r>
              <a:rPr lang="en-US" b="0" i="0" dirty="0" smtClean="0">
                <a:solidFill>
                  <a:srgbClr val="000000"/>
                </a:solidFill>
                <a:effectLst/>
                <a:latin typeface="Times New Roman" panose="02020603050405020304" pitchFamily="18" charset="0"/>
              </a:rPr>
              <a:t>(</a:t>
            </a:r>
            <a:r>
              <a:rPr lang="en-US" b="0" i="0" dirty="0" smtClean="0">
                <a:solidFill>
                  <a:srgbClr val="642A8F"/>
                </a:solidFill>
                <a:effectLst/>
                <a:latin typeface="Times New Roman" panose="02020603050405020304" pitchFamily="18" charset="0"/>
                <a:hlinkClick r:id="rId4"/>
              </a:rPr>
              <a:t>Figure 1.2</a:t>
            </a:r>
            <a:r>
              <a:rPr lang="en-US" b="0" i="0" dirty="0" smtClean="0">
                <a:solidFill>
                  <a:srgbClr val="000000"/>
                </a:solidFill>
                <a:effectLst/>
                <a:latin typeface="Times New Roman" panose="02020603050405020304" pitchFamily="18" charset="0"/>
              </a:rPr>
              <a:t>), although </a:t>
            </a:r>
            <a:r>
              <a:rPr lang="en-US" b="0" i="0" dirty="0" err="1" smtClean="0">
                <a:solidFill>
                  <a:srgbClr val="000000"/>
                </a:solidFill>
                <a:effectLst/>
                <a:latin typeface="Times New Roman" panose="02020603050405020304" pitchFamily="18" charset="0"/>
              </a:rPr>
              <a:t>heterotetramers</a:t>
            </a:r>
            <a:r>
              <a:rPr lang="en-US" b="0" i="0" dirty="0" smtClean="0">
                <a:solidFill>
                  <a:srgbClr val="000000"/>
                </a:solidFill>
                <a:effectLst/>
                <a:latin typeface="Times New Roman" panose="02020603050405020304" pitchFamily="18" charset="0"/>
              </a:rPr>
              <a:t> of TRP channel subunits have been reported (reviewed in </a:t>
            </a:r>
            <a:r>
              <a:rPr lang="en-US" b="0" i="0" dirty="0" smtClean="0">
                <a:solidFill>
                  <a:srgbClr val="642A8F"/>
                </a:solidFill>
                <a:effectLst/>
                <a:latin typeface="Times New Roman" panose="02020603050405020304" pitchFamily="18" charset="0"/>
                <a:hlinkClick r:id="rId5"/>
              </a:rPr>
              <a:t>Cheng et al., 2010</a:t>
            </a:r>
            <a:r>
              <a:rPr lang="en-US" b="0" i="0" dirty="0" smtClean="0">
                <a:solidFill>
                  <a:srgbClr val="000000"/>
                </a:solidFill>
                <a:effectLst/>
                <a:latin typeface="Times New Roman" panose="02020603050405020304" pitchFamily="18" charset="0"/>
              </a:rPr>
              <a:t>). Like other members of the voltage-gated superfamily, </a:t>
            </a:r>
            <a:r>
              <a:rPr lang="en-US" b="0" i="0" dirty="0" smtClean="0">
                <a:solidFill>
                  <a:srgbClr val="FF0000"/>
                </a:solidFill>
                <a:effectLst/>
                <a:latin typeface="Times New Roman" panose="02020603050405020304" pitchFamily="18" charset="0"/>
              </a:rPr>
              <a:t>each subunit includes six membrane-spanning helices with a reentrant pore loop between the fifth and six transmembrane helices, and intracellular amino- and </a:t>
            </a:r>
            <a:r>
              <a:rPr lang="en-US" b="0" i="0" dirty="0" err="1" smtClean="0">
                <a:solidFill>
                  <a:srgbClr val="FF0000"/>
                </a:solidFill>
                <a:effectLst/>
                <a:latin typeface="Times New Roman" panose="02020603050405020304" pitchFamily="18" charset="0"/>
              </a:rPr>
              <a:t>carboxy-terminal</a:t>
            </a:r>
            <a:r>
              <a:rPr lang="en-US" b="0" i="0" dirty="0" err="1" smtClean="0">
                <a:solidFill>
                  <a:srgbClr val="000000"/>
                </a:solidFill>
                <a:effectLst/>
                <a:latin typeface="Times New Roman" panose="02020603050405020304" pitchFamily="18" charset="0"/>
              </a:rPr>
              <a:t>i</a:t>
            </a:r>
            <a:r>
              <a:rPr lang="en-US" b="0" i="0" dirty="0" smtClean="0">
                <a:solidFill>
                  <a:srgbClr val="000000"/>
                </a:solidFill>
                <a:effectLst/>
                <a:latin typeface="Times New Roman" panose="02020603050405020304" pitchFamily="18" charset="0"/>
              </a:rPr>
              <a:t>. The </a:t>
            </a:r>
            <a:r>
              <a:rPr lang="en-US" b="0" i="0" dirty="0" smtClean="0">
                <a:solidFill>
                  <a:srgbClr val="FF0000"/>
                </a:solidFill>
                <a:effectLst/>
                <a:latin typeface="Times New Roman" panose="02020603050405020304" pitchFamily="18" charset="0"/>
              </a:rPr>
              <a:t>first four transmembrane segments (</a:t>
            </a:r>
            <a:r>
              <a:rPr lang="en-US" b="0" i="0" dirty="0" smtClean="0">
                <a:solidFill>
                  <a:srgbClr val="FF0000"/>
                </a:solidFill>
                <a:effectLst/>
                <a:latin typeface="Times New Roman" panose="02020603050405020304" pitchFamily="18" charset="0"/>
                <a:hlinkClick r:id="rId4"/>
              </a:rPr>
              <a:t>Figure 1.2</a:t>
            </a:r>
            <a:r>
              <a:rPr lang="en-US" b="0" i="0" dirty="0" smtClean="0">
                <a:solidFill>
                  <a:srgbClr val="FF0000"/>
                </a:solidFill>
                <a:effectLst/>
                <a:latin typeface="Times New Roman" panose="02020603050405020304" pitchFamily="18" charset="0"/>
              </a:rPr>
              <a:t>, blue) form the voltage-sensing or voltage-sensing-like domain</a:t>
            </a:r>
            <a:r>
              <a:rPr lang="en-US" b="0" i="0" dirty="0" smtClean="0">
                <a:solidFill>
                  <a:srgbClr val="000000"/>
                </a:solidFill>
                <a:effectLst/>
                <a:latin typeface="Times New Roman" panose="02020603050405020304" pitchFamily="18" charset="0"/>
              </a:rPr>
              <a:t>. </a:t>
            </a:r>
            <a:r>
              <a:rPr lang="en-US" b="0" i="0" dirty="0" smtClean="0">
                <a:solidFill>
                  <a:srgbClr val="FF0000"/>
                </a:solidFill>
                <a:effectLst/>
                <a:latin typeface="Times New Roman" panose="02020603050405020304" pitchFamily="18" charset="0"/>
              </a:rPr>
              <a:t>The remaining two transmembrane segments, along with the reentrant pore loop (</a:t>
            </a:r>
            <a:r>
              <a:rPr lang="en-US" b="0" i="0" dirty="0" smtClean="0">
                <a:solidFill>
                  <a:srgbClr val="FF0000"/>
                </a:solidFill>
                <a:effectLst/>
                <a:latin typeface="Times New Roman" panose="02020603050405020304" pitchFamily="18" charset="0"/>
                <a:hlinkClick r:id="rId4"/>
              </a:rPr>
              <a:t>Figure 1.2</a:t>
            </a:r>
            <a:r>
              <a:rPr lang="en-US" b="0" i="0" dirty="0" smtClean="0">
                <a:solidFill>
                  <a:srgbClr val="FF0000"/>
                </a:solidFill>
                <a:effectLst/>
                <a:latin typeface="Times New Roman" panose="02020603050405020304" pitchFamily="18" charset="0"/>
              </a:rPr>
              <a:t>, yellow), form the ion-conducting pore of the channel</a:t>
            </a:r>
            <a:r>
              <a:rPr lang="en-US" b="0" i="0" dirty="0" smtClean="0">
                <a:solidFill>
                  <a:srgbClr val="000000"/>
                </a:solidFill>
                <a:effectLst/>
                <a:latin typeface="Times New Roman" panose="02020603050405020304" pitchFamily="18" charset="0"/>
              </a:rPr>
              <a:t>.</a:t>
            </a:r>
            <a:endParaRPr lang="en-US" dirty="0"/>
          </a:p>
        </p:txBody>
      </p:sp>
    </p:spTree>
    <p:extLst>
      <p:ext uri="{BB962C8B-B14F-4D97-AF65-F5344CB8AC3E}">
        <p14:creationId xmlns:p14="http://schemas.microsoft.com/office/powerpoint/2010/main" val="1242669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8393" y="474345"/>
            <a:ext cx="10631978" cy="3693319"/>
          </a:xfrm>
          <a:prstGeom prst="rect">
            <a:avLst/>
          </a:prstGeom>
        </p:spPr>
        <p:txBody>
          <a:bodyPr wrap="square">
            <a:spAutoFit/>
          </a:bodyPr>
          <a:lstStyle/>
          <a:p>
            <a:r>
              <a:rPr lang="en-US" b="1" i="0" dirty="0" smtClean="0">
                <a:solidFill>
                  <a:srgbClr val="724128"/>
                </a:solidFill>
                <a:effectLst/>
                <a:latin typeface="arial" panose="020B0604020202020204" pitchFamily="34" charset="0"/>
              </a:rPr>
              <a:t>16.1.4. TRPV Channels in the Brain</a:t>
            </a:r>
          </a:p>
          <a:p>
            <a:endParaRPr lang="en-US" b="1" i="0" dirty="0" smtClean="0">
              <a:solidFill>
                <a:srgbClr val="724128"/>
              </a:solidFill>
              <a:effectLst/>
              <a:latin typeface="arial" panose="020B0604020202020204" pitchFamily="34" charset="0"/>
            </a:endParaRPr>
          </a:p>
          <a:p>
            <a:r>
              <a:rPr lang="en-US" b="0" i="0" dirty="0" smtClean="0">
                <a:solidFill>
                  <a:srgbClr val="000000"/>
                </a:solidFill>
                <a:effectLst/>
                <a:latin typeface="Times New Roman" panose="02020603050405020304" pitchFamily="18" charset="0"/>
              </a:rPr>
              <a:t>The TRPV subfamily contains six members: TRPV1–TRPV6. All TRPV channels form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-permeable cation channels</a:t>
            </a:r>
            <a:r>
              <a:rPr lang="en-US" b="0" i="0" dirty="0" smtClean="0">
                <a:solidFill>
                  <a:srgbClr val="FF0000"/>
                </a:solidFill>
                <a:effectLst/>
                <a:latin typeface="Times New Roman" panose="02020603050405020304" pitchFamily="18" charset="0"/>
              </a:rPr>
              <a:t>. The function of TRPV1 has been investigated using highly selective exogenous agonists such as capsaicin and </a:t>
            </a:r>
            <a:r>
              <a:rPr lang="en-US" b="0" i="0" dirty="0" err="1" smtClean="0">
                <a:solidFill>
                  <a:srgbClr val="FF0000"/>
                </a:solidFill>
                <a:effectLst/>
                <a:latin typeface="Times New Roman" panose="02020603050405020304" pitchFamily="18" charset="0"/>
              </a:rPr>
              <a:t>resiniferatoxin</a:t>
            </a:r>
            <a:r>
              <a:rPr lang="en-US" b="0" i="0" dirty="0" smtClean="0">
                <a:solidFill>
                  <a:srgbClr val="FF0000"/>
                </a:solidFill>
                <a:effectLst/>
                <a:latin typeface="Times New Roman" panose="02020603050405020304" pitchFamily="18" charset="0"/>
              </a:rPr>
              <a:t> (RTX). Physiologically, TRPV1 is thought to be activated by physical or chemical stimuli such as noxious heat (&gt;43°C), mechanical force, pH change, ROS, and endogenous compounds such as arachidonic acid metabolites and endocannabinoids </a:t>
            </a:r>
            <a:r>
              <a:rPr lang="en-US" b="0" i="0" dirty="0" smtClean="0">
                <a:solidFill>
                  <a:srgbClr val="000000"/>
                </a:solidFill>
                <a:effectLst/>
                <a:latin typeface="Times New Roman" panose="02020603050405020304" pitchFamily="18" charset="0"/>
              </a:rPr>
              <a:t>(</a:t>
            </a:r>
            <a:r>
              <a:rPr lang="en-US" b="0" i="0" dirty="0" smtClean="0">
                <a:solidFill>
                  <a:srgbClr val="642A8F"/>
                </a:solidFill>
                <a:effectLst/>
                <a:latin typeface="Times New Roman" panose="02020603050405020304" pitchFamily="18" charset="0"/>
                <a:hlinkClick r:id="rId2"/>
              </a:rPr>
              <a:t>Rosenbaum and Simon, 2007</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Takahashi and Mori, 2011</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Nilius</a:t>
            </a:r>
            <a:r>
              <a:rPr lang="en-US" b="0" i="0" dirty="0" smtClean="0">
                <a:solidFill>
                  <a:srgbClr val="642A8F"/>
                </a:solidFill>
                <a:effectLst/>
                <a:latin typeface="Times New Roman" panose="02020603050405020304" pitchFamily="18" charset="0"/>
                <a:hlinkClick r:id="rId2"/>
              </a:rPr>
              <a:t> and </a:t>
            </a:r>
            <a:r>
              <a:rPr lang="en-US" b="0" i="0" dirty="0" err="1" smtClean="0">
                <a:solidFill>
                  <a:srgbClr val="642A8F"/>
                </a:solidFill>
                <a:effectLst/>
                <a:latin typeface="Times New Roman" panose="02020603050405020304" pitchFamily="18" charset="0"/>
                <a:hlinkClick r:id="rId2"/>
              </a:rPr>
              <a:t>Szallasi</a:t>
            </a:r>
            <a:r>
              <a:rPr lang="en-US" b="0" i="0" dirty="0" smtClean="0">
                <a:solidFill>
                  <a:srgbClr val="642A8F"/>
                </a:solidFill>
                <a:effectLst/>
                <a:latin typeface="Times New Roman" panose="02020603050405020304" pitchFamily="18" charset="0"/>
                <a:hlinkClick r:id="rId2"/>
              </a:rPr>
              <a:t>; 2014</a:t>
            </a:r>
            <a:r>
              <a:rPr lang="en-US" b="0" i="0" dirty="0" smtClean="0">
                <a:solidFill>
                  <a:srgbClr val="000000"/>
                </a:solidFill>
                <a:effectLst/>
                <a:latin typeface="Times New Roman" panose="02020603050405020304" pitchFamily="18" charset="0"/>
              </a:rPr>
              <a:t>). </a:t>
            </a:r>
            <a:r>
              <a:rPr lang="en-US" b="0" i="0" dirty="0" smtClean="0">
                <a:solidFill>
                  <a:srgbClr val="FF0000"/>
                </a:solidFill>
                <a:effectLst/>
                <a:latin typeface="Times New Roman" panose="02020603050405020304" pitchFamily="18" charset="0"/>
              </a:rPr>
              <a:t>TRPV1 was initially thought to be expressed mainly in sensory neurons; however, research has shown broad expression in the brain (</a:t>
            </a:r>
            <a:r>
              <a:rPr lang="en-US" b="0" i="0" dirty="0" smtClean="0">
                <a:solidFill>
                  <a:srgbClr val="FF0000"/>
                </a:solidFill>
                <a:effectLst/>
                <a:latin typeface="Times New Roman" panose="02020603050405020304" pitchFamily="18" charset="0"/>
                <a:hlinkClick r:id="rId3"/>
              </a:rPr>
              <a:t>Table 16.5</a:t>
            </a:r>
            <a:r>
              <a:rPr lang="en-US" b="0" i="0" dirty="0" smtClean="0">
                <a:solidFill>
                  <a:srgbClr val="FF0000"/>
                </a:solidFill>
                <a:effectLst/>
                <a:latin typeface="Times New Roman" panose="02020603050405020304" pitchFamily="18" charset="0"/>
              </a:rPr>
              <a:t>) and physiological roles of TRPV1 in central neurons and glia. It has also been suggested that TRPV1 plays a role in neuronal and psychiatric disorders. TRPV4 is also activated by wide variety of physical and chemical stimuli including </a:t>
            </a:r>
            <a:r>
              <a:rPr lang="en-US" b="0" i="0" dirty="0" err="1" smtClean="0">
                <a:solidFill>
                  <a:srgbClr val="FF0000"/>
                </a:solidFill>
                <a:effectLst/>
                <a:latin typeface="Times New Roman" panose="02020603050405020304" pitchFamily="18" charset="0"/>
              </a:rPr>
              <a:t>hypotonicity</a:t>
            </a:r>
            <a:r>
              <a:rPr lang="en-US" b="0" i="0" dirty="0" smtClean="0">
                <a:solidFill>
                  <a:srgbClr val="FF0000"/>
                </a:solidFill>
                <a:effectLst/>
                <a:latin typeface="Times New Roman" panose="02020603050405020304" pitchFamily="18" charset="0"/>
              </a:rPr>
              <a:t>, heat (&gt;25°C), and endocannabinoids (</a:t>
            </a:r>
            <a:r>
              <a:rPr lang="en-US" b="0" i="0" dirty="0" err="1" smtClean="0">
                <a:solidFill>
                  <a:srgbClr val="FF0000"/>
                </a:solidFill>
                <a:effectLst/>
                <a:latin typeface="Times New Roman" panose="02020603050405020304" pitchFamily="18" charset="0"/>
                <a:hlinkClick r:id="rId2"/>
              </a:rPr>
              <a:t>Everaerts</a:t>
            </a:r>
            <a:r>
              <a:rPr lang="en-US" b="0" i="0" dirty="0" smtClean="0">
                <a:solidFill>
                  <a:srgbClr val="FF0000"/>
                </a:solidFill>
                <a:effectLst/>
                <a:latin typeface="Times New Roman" panose="02020603050405020304" pitchFamily="18" charset="0"/>
                <a:hlinkClick r:id="rId2"/>
              </a:rPr>
              <a:t> et al., 2010</a:t>
            </a:r>
            <a:r>
              <a:rPr lang="en-US" b="0" i="0" dirty="0" smtClean="0">
                <a:solidFill>
                  <a:srgbClr val="FF0000"/>
                </a:solidFill>
                <a:effectLst/>
                <a:latin typeface="Times New Roman" panose="02020603050405020304" pitchFamily="18" charset="0"/>
              </a:rPr>
              <a:t>; </a:t>
            </a:r>
            <a:r>
              <a:rPr lang="en-US" b="0" i="0" dirty="0" smtClean="0">
                <a:solidFill>
                  <a:srgbClr val="FF0000"/>
                </a:solidFill>
                <a:effectLst/>
                <a:latin typeface="Times New Roman" panose="02020603050405020304" pitchFamily="18" charset="0"/>
                <a:hlinkClick r:id="rId2"/>
              </a:rPr>
              <a:t>Wu et al., 2010</a:t>
            </a:r>
            <a:r>
              <a:rPr lang="en-US" b="0" i="0" dirty="0" smtClean="0">
                <a:solidFill>
                  <a:srgbClr val="FF0000"/>
                </a:solidFill>
                <a:effectLst/>
                <a:latin typeface="Times New Roman" panose="02020603050405020304" pitchFamily="18" charset="0"/>
              </a:rPr>
              <a:t>). TRPV4 expression has been detected in several regions of the brain, and its contribution to neuronal and glial functions has been investigated</a:t>
            </a:r>
            <a:r>
              <a:rPr lang="en-US" b="0" i="0" dirty="0" smtClean="0">
                <a:solidFill>
                  <a:srgbClr val="000000"/>
                </a:solidFill>
                <a:effectLst/>
                <a:latin typeface="Times New Roman" panose="02020603050405020304" pitchFamily="18" charset="0"/>
              </a:rPr>
              <a:t>.</a:t>
            </a:r>
            <a:endParaRPr lang="en-US"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256704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89710" y="83095"/>
            <a:ext cx="9651076" cy="1477328"/>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TRPC1 is involved in </a:t>
            </a:r>
            <a:r>
              <a:rPr lang="en-US" b="0" i="0" dirty="0" smtClean="0">
                <a:solidFill>
                  <a:srgbClr val="FF0000"/>
                </a:solidFill>
                <a:effectLst/>
                <a:latin typeface="Times New Roman" panose="02020603050405020304" pitchFamily="18" charset="0"/>
              </a:rPr>
              <a:t>brain-derived neurotrophic factor (BDNF)- and netrin-1-induced axon guidance</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Li et al., 2005</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Shim et al., 2009</a:t>
            </a:r>
            <a:r>
              <a:rPr lang="en-US" b="0" i="0" dirty="0" smtClean="0">
                <a:solidFill>
                  <a:srgbClr val="000000"/>
                </a:solidFill>
                <a:effectLst/>
                <a:latin typeface="Times New Roman" panose="02020603050405020304" pitchFamily="18" charset="0"/>
              </a:rPr>
              <a:t>). </a:t>
            </a:r>
            <a:r>
              <a:rPr lang="en-US" b="0" i="0" dirty="0" smtClean="0">
                <a:solidFill>
                  <a:srgbClr val="FF0000"/>
                </a:solidFill>
                <a:effectLst/>
                <a:latin typeface="Times New Roman" panose="02020603050405020304" pitchFamily="18" charset="0"/>
              </a:rPr>
              <a:t>TRPC1 is activated by </a:t>
            </a:r>
            <a:r>
              <a:rPr lang="en-US" b="0" i="0" dirty="0" err="1" smtClean="0">
                <a:solidFill>
                  <a:srgbClr val="FF0000"/>
                </a:solidFill>
                <a:effectLst/>
                <a:latin typeface="Times New Roman" panose="02020603050405020304" pitchFamily="18" charset="0"/>
              </a:rPr>
              <a:t>peptidic</a:t>
            </a:r>
            <a:r>
              <a:rPr lang="en-US" b="0" i="0" dirty="0" smtClean="0">
                <a:solidFill>
                  <a:srgbClr val="FF0000"/>
                </a:solidFill>
                <a:effectLst/>
                <a:latin typeface="Times New Roman" panose="02020603050405020304" pitchFamily="18" charset="0"/>
              </a:rPr>
              <a:t> hormone leptins through a Janus kinase-2 (JAK2)/phosphoinositide 3-kinase (PI3K)/PLC</a:t>
            </a:r>
            <a:r>
              <a:rPr lang="el-GR" b="0" i="0" dirty="0" smtClean="0">
                <a:solidFill>
                  <a:srgbClr val="FF0000"/>
                </a:solidFill>
                <a:effectLst/>
                <a:latin typeface="Times New Roman" panose="02020603050405020304" pitchFamily="18" charset="0"/>
              </a:rPr>
              <a:t>γ </a:t>
            </a:r>
            <a:r>
              <a:rPr lang="en-US" b="0" i="0" dirty="0" smtClean="0">
                <a:solidFill>
                  <a:srgbClr val="FF0000"/>
                </a:solidFill>
                <a:effectLst/>
                <a:latin typeface="Times New Roman" panose="02020603050405020304" pitchFamily="18" charset="0"/>
              </a:rPr>
              <a:t>pathway, and its activation mediates the depolarizing effects of leptins in hypothalamic proopiomelanocortin neurons (</a:t>
            </a:r>
            <a:r>
              <a:rPr lang="en-US" b="0" i="0" dirty="0" err="1" smtClean="0">
                <a:solidFill>
                  <a:srgbClr val="FF0000"/>
                </a:solidFill>
                <a:effectLst/>
                <a:latin typeface="Times New Roman" panose="02020603050405020304" pitchFamily="18" charset="0"/>
                <a:hlinkClick r:id="rId2"/>
              </a:rPr>
              <a:t>Qiu</a:t>
            </a:r>
            <a:r>
              <a:rPr lang="en-US" b="0" i="0" dirty="0" smtClean="0">
                <a:solidFill>
                  <a:srgbClr val="FF0000"/>
                </a:solidFill>
                <a:effectLst/>
                <a:latin typeface="Times New Roman" panose="02020603050405020304" pitchFamily="18" charset="0"/>
                <a:hlinkClick r:id="rId2"/>
              </a:rPr>
              <a:t> et al., 2010</a:t>
            </a:r>
            <a:r>
              <a:rPr lang="en-US" b="0" i="0" dirty="0" smtClean="0">
                <a:solidFill>
                  <a:srgbClr val="FF0000"/>
                </a:solidFill>
                <a:effectLst/>
                <a:latin typeface="Times New Roman" panose="02020603050405020304" pitchFamily="18" charset="0"/>
              </a:rPr>
              <a:t>). In hippocampal neurons, TRPC1 and TRPC3 are required for leptin-induced current and spine formation </a:t>
            </a:r>
            <a:endParaRPr lang="en-US" dirty="0">
              <a:solidFill>
                <a:srgbClr val="FF0000"/>
              </a:solidFill>
            </a:endParaRPr>
          </a:p>
        </p:txBody>
      </p:sp>
      <p:sp>
        <p:nvSpPr>
          <p:cNvPr id="3" name="Rectángulo 2"/>
          <p:cNvSpPr/>
          <p:nvPr/>
        </p:nvSpPr>
        <p:spPr>
          <a:xfrm>
            <a:off x="241070" y="1629294"/>
            <a:ext cx="11321934" cy="2031325"/>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TRPC5 is suggested to mediate </a:t>
            </a:r>
            <a:r>
              <a:rPr lang="en-US" b="0" i="0" dirty="0" smtClean="0">
                <a:solidFill>
                  <a:srgbClr val="FF0000"/>
                </a:solidFill>
                <a:effectLst/>
                <a:latin typeface="Times New Roman" panose="02020603050405020304" pitchFamily="18" charset="0"/>
              </a:rPr>
              <a:t>muscarinic receptor–induced slow afterdepolarization in pyramidal cells of the cerebral cortex </a:t>
            </a:r>
            <a:r>
              <a:rPr lang="en-US" b="0" i="0" dirty="0" smtClean="0">
                <a:solidFill>
                  <a:srgbClr val="000000"/>
                </a:solidFill>
                <a:effectLst/>
                <a:latin typeface="Times New Roman" panose="02020603050405020304" pitchFamily="18" charset="0"/>
              </a:rPr>
              <a:t>(</a:t>
            </a:r>
            <a:r>
              <a:rPr lang="en-US" b="0" i="0" dirty="0" smtClean="0">
                <a:solidFill>
                  <a:srgbClr val="642A8F"/>
                </a:solidFill>
                <a:effectLst/>
                <a:latin typeface="Times New Roman" panose="02020603050405020304" pitchFamily="18" charset="0"/>
                <a:hlinkClick r:id="rId2"/>
              </a:rPr>
              <a:t>Yan et al., 2009</a:t>
            </a:r>
            <a:r>
              <a:rPr lang="en-US" b="0" i="0" dirty="0" smtClean="0">
                <a:solidFill>
                  <a:srgbClr val="000000"/>
                </a:solidFill>
                <a:effectLst/>
                <a:latin typeface="Times New Roman" panose="02020603050405020304" pitchFamily="18" charset="0"/>
              </a:rPr>
              <a:t>). </a:t>
            </a:r>
            <a:r>
              <a:rPr lang="en-US" b="0" i="0" dirty="0" smtClean="0">
                <a:solidFill>
                  <a:srgbClr val="FF0000"/>
                </a:solidFill>
                <a:effectLst/>
                <a:latin typeface="Times New Roman" panose="02020603050405020304" pitchFamily="18" charset="0"/>
              </a:rPr>
              <a:t>Enhancement of neuronal excitability induced by neuropeptide cholecystokinin (CCK) in the entorhinal cortex was significantly suppressed by inhibition of TRPC5</a:t>
            </a:r>
            <a:r>
              <a:rPr lang="en-US" b="0" i="0" dirty="0" smtClean="0">
                <a:solidFill>
                  <a:srgbClr val="000000"/>
                </a:solidFill>
                <a:effectLst/>
                <a:latin typeface="Times New Roman" panose="02020603050405020304" pitchFamily="18" charset="0"/>
              </a:rPr>
              <a:t>, suggesting its involvement (</a:t>
            </a:r>
            <a:r>
              <a:rPr lang="en-US" b="0" i="0" dirty="0" smtClean="0">
                <a:solidFill>
                  <a:srgbClr val="642A8F"/>
                </a:solidFill>
                <a:effectLst/>
                <a:latin typeface="Times New Roman" panose="02020603050405020304" pitchFamily="18" charset="0"/>
                <a:hlinkClick r:id="rId2"/>
              </a:rPr>
              <a:t>Wang et al., 2011</a:t>
            </a:r>
            <a:r>
              <a:rPr lang="en-US" b="0" i="0" dirty="0" smtClean="0">
                <a:solidFill>
                  <a:srgbClr val="000000"/>
                </a:solidFill>
                <a:effectLst/>
                <a:latin typeface="Times New Roman" panose="02020603050405020304" pitchFamily="18" charset="0"/>
              </a:rPr>
              <a:t>). Knockout </a:t>
            </a:r>
            <a:r>
              <a:rPr lang="en-US" b="0" i="0" dirty="0" smtClean="0">
                <a:solidFill>
                  <a:srgbClr val="FF0000"/>
                </a:solidFill>
                <a:effectLst/>
                <a:latin typeface="Times New Roman" panose="02020603050405020304" pitchFamily="18" charset="0"/>
              </a:rPr>
              <a:t>(KO) studies in mice showed that both TRPC4 and TRPC5 are involved in innate fear response</a:t>
            </a:r>
            <a:r>
              <a:rPr lang="en-US" b="0" i="0" dirty="0" smtClean="0">
                <a:solidFill>
                  <a:srgbClr val="000000"/>
                </a:solidFill>
                <a:effectLst/>
                <a:latin typeface="Times New Roman" panose="02020603050405020304" pitchFamily="18" charset="0"/>
              </a:rPr>
              <a:t>. Lack of </a:t>
            </a:r>
            <a:r>
              <a:rPr lang="en-US" b="0" i="1" dirty="0" smtClean="0">
                <a:solidFill>
                  <a:srgbClr val="000000"/>
                </a:solidFill>
                <a:effectLst/>
                <a:latin typeface="Times New Roman" panose="02020603050405020304" pitchFamily="18" charset="0"/>
              </a:rPr>
              <a:t>Trpc4</a:t>
            </a:r>
            <a:r>
              <a:rPr lang="en-US" b="0" i="0" dirty="0" smtClean="0">
                <a:solidFill>
                  <a:srgbClr val="000000"/>
                </a:solidFill>
                <a:effectLst/>
                <a:latin typeface="Times New Roman" panose="02020603050405020304" pitchFamily="18" charset="0"/>
              </a:rPr>
              <a:t> or </a:t>
            </a:r>
            <a:r>
              <a:rPr lang="en-US" b="0" i="1" dirty="0" smtClean="0">
                <a:solidFill>
                  <a:srgbClr val="000000"/>
                </a:solidFill>
                <a:effectLst/>
                <a:latin typeface="Times New Roman" panose="02020603050405020304" pitchFamily="18" charset="0"/>
              </a:rPr>
              <a:t>Trpc5</a:t>
            </a:r>
            <a:r>
              <a:rPr lang="en-US" b="0" i="0" dirty="0" smtClean="0">
                <a:solidFill>
                  <a:srgbClr val="000000"/>
                </a:solidFill>
                <a:effectLst/>
                <a:latin typeface="Times New Roman" panose="02020603050405020304" pitchFamily="18" charset="0"/>
              </a:rPr>
              <a:t> resulted in a reduction in response mediated by the synaptic activation of the group I muscarinic glutamate receptor (</a:t>
            </a:r>
            <a:r>
              <a:rPr lang="en-US" b="0" i="0" dirty="0" err="1" smtClean="0">
                <a:solidFill>
                  <a:srgbClr val="000000"/>
                </a:solidFill>
                <a:effectLst/>
                <a:latin typeface="Times New Roman" panose="02020603050405020304" pitchFamily="18" charset="0"/>
              </a:rPr>
              <a:t>mGluR</a:t>
            </a:r>
            <a:r>
              <a:rPr lang="en-US" b="0" i="0" dirty="0" smtClean="0">
                <a:solidFill>
                  <a:srgbClr val="000000"/>
                </a:solidFill>
                <a:effectLst/>
                <a:latin typeface="Times New Roman" panose="02020603050405020304" pitchFamily="18" charset="0"/>
              </a:rPr>
              <a:t>) and CCK-2 receptors in neurons of the amygdala, which is </a:t>
            </a:r>
            <a:r>
              <a:rPr lang="en-US" b="0" i="0" dirty="0" smtClean="0">
                <a:solidFill>
                  <a:srgbClr val="FF0000"/>
                </a:solidFill>
                <a:effectLst/>
                <a:latin typeface="Times New Roman" panose="02020603050405020304" pitchFamily="18" charset="0"/>
              </a:rPr>
              <a:t>responsible for fear conditioning in the brain. The observed reductions led to a decrease of innate fear levels </a:t>
            </a:r>
            <a:endParaRPr lang="en-US" dirty="0">
              <a:solidFill>
                <a:srgbClr val="FF0000"/>
              </a:solidFill>
            </a:endParaRPr>
          </a:p>
        </p:txBody>
      </p:sp>
      <p:sp>
        <p:nvSpPr>
          <p:cNvPr id="4" name="Rectángulo 3"/>
          <p:cNvSpPr/>
          <p:nvPr/>
        </p:nvSpPr>
        <p:spPr>
          <a:xfrm>
            <a:off x="432264" y="3729490"/>
            <a:ext cx="11321932" cy="2031325"/>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TRPC3 is the most abundantly expressed TRPC subunit in </a:t>
            </a:r>
            <a:r>
              <a:rPr lang="en-US" b="0" i="0" dirty="0" smtClean="0">
                <a:solidFill>
                  <a:srgbClr val="FF0000"/>
                </a:solidFill>
                <a:effectLst/>
                <a:latin typeface="Times New Roman" panose="02020603050405020304" pitchFamily="18" charset="0"/>
              </a:rPr>
              <a:t>Purkinje cell</a:t>
            </a:r>
            <a:r>
              <a:rPr lang="en-US" b="0" i="0" dirty="0" smtClean="0">
                <a:solidFill>
                  <a:srgbClr val="000000"/>
                </a:solidFill>
                <a:effectLst/>
                <a:latin typeface="Times New Roman" panose="02020603050405020304" pitchFamily="18" charset="0"/>
              </a:rPr>
              <a:t>s, where it is activated by mGluR1 stimulation via the subsequent </a:t>
            </a:r>
            <a:r>
              <a:rPr lang="en-US" b="0" i="0" dirty="0" smtClean="0">
                <a:solidFill>
                  <a:srgbClr val="FF0000"/>
                </a:solidFill>
                <a:effectLst/>
                <a:latin typeface="Times New Roman" panose="02020603050405020304" pitchFamily="18" charset="0"/>
              </a:rPr>
              <a:t>Rho/Phospholipase D (PLD) pathway but not via the PLC </a:t>
            </a:r>
            <a:r>
              <a:rPr lang="en-US" b="0" i="0" dirty="0" smtClean="0">
                <a:solidFill>
                  <a:srgbClr val="000000"/>
                </a:solidFill>
                <a:effectLst/>
                <a:latin typeface="Times New Roman" panose="02020603050405020304" pitchFamily="18" charset="0"/>
              </a:rPr>
              <a:t>pathway (</a:t>
            </a:r>
            <a:r>
              <a:rPr lang="en-US" b="0" i="0" dirty="0" err="1" smtClean="0">
                <a:solidFill>
                  <a:srgbClr val="642A8F"/>
                </a:solidFill>
                <a:effectLst/>
                <a:latin typeface="Times New Roman" panose="02020603050405020304" pitchFamily="18" charset="0"/>
                <a:hlinkClick r:id="rId2"/>
              </a:rPr>
              <a:t>Glitsch</a:t>
            </a:r>
            <a:r>
              <a:rPr lang="en-US" b="0" i="0" dirty="0" smtClean="0">
                <a:solidFill>
                  <a:srgbClr val="642A8F"/>
                </a:solidFill>
                <a:effectLst/>
                <a:latin typeface="Times New Roman" panose="02020603050405020304" pitchFamily="18" charset="0"/>
                <a:hlinkClick r:id="rId2"/>
              </a:rPr>
              <a:t>, 2010</a:t>
            </a:r>
            <a:r>
              <a:rPr lang="en-US" b="0" i="0" dirty="0" smtClean="0">
                <a:solidFill>
                  <a:srgbClr val="000000"/>
                </a:solidFill>
                <a:effectLst/>
                <a:latin typeface="Times New Roman" panose="02020603050405020304" pitchFamily="18" charset="0"/>
              </a:rPr>
              <a:t>). TRPC3 plays an essential role in </a:t>
            </a:r>
            <a:r>
              <a:rPr lang="en-US" b="0" i="0" dirty="0" smtClean="0">
                <a:solidFill>
                  <a:srgbClr val="FF0000"/>
                </a:solidFill>
                <a:effectLst/>
                <a:latin typeface="Times New Roman" panose="02020603050405020304" pitchFamily="18" charset="0"/>
              </a:rPr>
              <a:t>slow excitatory postsynaptic potential and induction of long-term depression (LTD</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Hartmann et al., 2008</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Nelson and </a:t>
            </a:r>
            <a:r>
              <a:rPr lang="en-US" b="0" i="0" dirty="0" err="1" smtClean="0">
                <a:solidFill>
                  <a:srgbClr val="642A8F"/>
                </a:solidFill>
                <a:effectLst/>
                <a:latin typeface="Times New Roman" panose="02020603050405020304" pitchFamily="18" charset="0"/>
                <a:hlinkClick r:id="rId2"/>
              </a:rPr>
              <a:t>Glitsch</a:t>
            </a:r>
            <a:r>
              <a:rPr lang="en-US" b="0" i="0" dirty="0" smtClean="0">
                <a:solidFill>
                  <a:srgbClr val="642A8F"/>
                </a:solidFill>
                <a:effectLst/>
                <a:latin typeface="Times New Roman" panose="02020603050405020304" pitchFamily="18" charset="0"/>
                <a:hlinkClick r:id="rId2"/>
              </a:rPr>
              <a:t>, 2012</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Kim, 2013</a:t>
            </a:r>
            <a:r>
              <a:rPr lang="en-US" b="0" i="0" dirty="0" smtClean="0">
                <a:solidFill>
                  <a:srgbClr val="000000"/>
                </a:solidFill>
                <a:effectLst/>
                <a:latin typeface="Times New Roman" panose="02020603050405020304" pitchFamily="18" charset="0"/>
              </a:rPr>
              <a:t>). Although TRPC3 KO mice did not show the expected alterations in brain development, they exhibited loss of </a:t>
            </a:r>
            <a:r>
              <a:rPr lang="en-US" b="0" i="0" dirty="0" err="1" smtClean="0">
                <a:solidFill>
                  <a:srgbClr val="000000"/>
                </a:solidFill>
                <a:effectLst/>
                <a:latin typeface="Times New Roman" panose="02020603050405020304" pitchFamily="18" charset="0"/>
              </a:rPr>
              <a:t>mGluR</a:t>
            </a:r>
            <a:r>
              <a:rPr lang="en-US" b="0" i="0" dirty="0" smtClean="0">
                <a:solidFill>
                  <a:srgbClr val="000000"/>
                </a:solidFill>
                <a:effectLst/>
                <a:latin typeface="Times New Roman" panose="02020603050405020304" pitchFamily="18" charset="0"/>
              </a:rPr>
              <a:t>-dependent inward current and </a:t>
            </a:r>
            <a:r>
              <a:rPr lang="en-US" b="0" i="0" dirty="0" smtClean="0">
                <a:solidFill>
                  <a:srgbClr val="FF0000"/>
                </a:solidFill>
                <a:effectLst/>
                <a:latin typeface="Times New Roman" panose="02020603050405020304" pitchFamily="18" charset="0"/>
              </a:rPr>
              <a:t>impaired walking behavior </a:t>
            </a:r>
            <a:r>
              <a:rPr lang="en-US" b="0" i="0" dirty="0" smtClean="0">
                <a:solidFill>
                  <a:srgbClr val="000000"/>
                </a:solidFill>
                <a:effectLst/>
                <a:latin typeface="Times New Roman" panose="02020603050405020304" pitchFamily="18" charset="0"/>
              </a:rPr>
              <a:t>(</a:t>
            </a:r>
            <a:r>
              <a:rPr lang="en-US" b="0" i="0" dirty="0" smtClean="0">
                <a:solidFill>
                  <a:srgbClr val="642A8F"/>
                </a:solidFill>
                <a:effectLst/>
                <a:latin typeface="Times New Roman" panose="02020603050405020304" pitchFamily="18" charset="0"/>
                <a:hlinkClick r:id="rId2"/>
              </a:rPr>
              <a:t>Hartmann et al., 2008</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2011</a:t>
            </a:r>
            <a:r>
              <a:rPr lang="en-US" b="0" i="0" dirty="0" smtClean="0">
                <a:solidFill>
                  <a:srgbClr val="000000"/>
                </a:solidFill>
                <a:effectLst/>
                <a:latin typeface="Times New Roman" panose="02020603050405020304" pitchFamily="18" charset="0"/>
              </a:rPr>
              <a:t>). These results suggest that </a:t>
            </a:r>
            <a:r>
              <a:rPr lang="en-US" b="0" i="0" dirty="0" smtClean="0">
                <a:solidFill>
                  <a:srgbClr val="FF0000"/>
                </a:solidFill>
                <a:effectLst/>
                <a:latin typeface="Times New Roman" panose="02020603050405020304" pitchFamily="18" charset="0"/>
              </a:rPr>
              <a:t>TRPC3 is a postsynaptic channel that mediates </a:t>
            </a:r>
            <a:r>
              <a:rPr lang="en-US" b="0" i="0" dirty="0" err="1" smtClean="0">
                <a:solidFill>
                  <a:srgbClr val="FF0000"/>
                </a:solidFill>
                <a:effectLst/>
                <a:latin typeface="Times New Roman" panose="02020603050405020304" pitchFamily="18" charset="0"/>
              </a:rPr>
              <a:t>mGluR</a:t>
            </a:r>
            <a:r>
              <a:rPr lang="en-US" b="0" i="0" dirty="0" smtClean="0">
                <a:solidFill>
                  <a:srgbClr val="FF0000"/>
                </a:solidFill>
                <a:effectLst/>
                <a:latin typeface="Times New Roman" panose="02020603050405020304" pitchFamily="18" charset="0"/>
              </a:rPr>
              <a:t>-dependent synaptic transmission in cerebellar Purkinje cells and is important for motor coordination</a:t>
            </a:r>
            <a:r>
              <a:rPr lang="en-US" b="0" i="0" dirty="0" smtClean="0">
                <a:solidFill>
                  <a:srgbClr val="000000"/>
                </a:solidFill>
                <a:effectLst/>
                <a:latin typeface="Times New Roman" panose="02020603050405020304" pitchFamily="18" charset="0"/>
              </a:rPr>
              <a:t>.</a:t>
            </a:r>
            <a:endParaRPr lang="en-US" dirty="0"/>
          </a:p>
        </p:txBody>
      </p:sp>
      <p:sp>
        <p:nvSpPr>
          <p:cNvPr id="5" name="Rectángulo 4"/>
          <p:cNvSpPr/>
          <p:nvPr/>
        </p:nvSpPr>
        <p:spPr>
          <a:xfrm>
            <a:off x="1202574" y="5760815"/>
            <a:ext cx="10792691" cy="369332"/>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TRPC3 is </a:t>
            </a:r>
            <a:r>
              <a:rPr lang="en-US" b="0" i="0" dirty="0" smtClean="0">
                <a:solidFill>
                  <a:srgbClr val="FF0000"/>
                </a:solidFill>
                <a:effectLst/>
                <a:latin typeface="Times New Roman" panose="02020603050405020304" pitchFamily="18" charset="0"/>
              </a:rPr>
              <a:t>activated by BDNF </a:t>
            </a:r>
            <a:r>
              <a:rPr lang="en-US" b="0" i="0" dirty="0" smtClean="0">
                <a:solidFill>
                  <a:srgbClr val="000000"/>
                </a:solidFill>
                <a:effectLst/>
                <a:latin typeface="Times New Roman" panose="02020603050405020304" pitchFamily="18" charset="0"/>
              </a:rPr>
              <a:t>and possibly interacts with the BDNF receptor tropomyosin related kinase B (</a:t>
            </a:r>
            <a:r>
              <a:rPr lang="en-US" b="0" i="0" dirty="0" err="1" smtClean="0">
                <a:solidFill>
                  <a:srgbClr val="000000"/>
                </a:solidFill>
                <a:effectLst/>
                <a:latin typeface="Times New Roman" panose="02020603050405020304" pitchFamily="18" charset="0"/>
              </a:rPr>
              <a:t>TrkB</a:t>
            </a:r>
            <a:r>
              <a:rPr lang="en-US" b="0" i="0" dirty="0" smtClean="0">
                <a:solidFill>
                  <a:srgbClr val="000000"/>
                </a:solidFill>
                <a:effectLst/>
                <a:latin typeface="Times New Roman" panose="02020603050405020304" pitchFamily="18" charset="0"/>
              </a:rPr>
              <a:t>)</a:t>
            </a:r>
            <a:endParaRPr lang="en-US" dirty="0"/>
          </a:p>
        </p:txBody>
      </p:sp>
      <p:sp>
        <p:nvSpPr>
          <p:cNvPr id="6" name="Rectángulo 5"/>
          <p:cNvSpPr/>
          <p:nvPr/>
        </p:nvSpPr>
        <p:spPr>
          <a:xfrm>
            <a:off x="854826" y="6130147"/>
            <a:ext cx="10476807" cy="646331"/>
          </a:xfrm>
          <a:prstGeom prst="rect">
            <a:avLst/>
          </a:prstGeom>
        </p:spPr>
        <p:txBody>
          <a:bodyPr wrap="square">
            <a:spAutoFit/>
          </a:bodyPr>
          <a:lstStyle/>
          <a:p>
            <a:r>
              <a:rPr lang="en-US" b="0" i="0" dirty="0" smtClean="0">
                <a:solidFill>
                  <a:srgbClr val="FF0000"/>
                </a:solidFill>
                <a:effectLst/>
                <a:latin typeface="Times New Roman" panose="02020603050405020304" pitchFamily="18" charset="0"/>
              </a:rPr>
              <a:t>Ca</a:t>
            </a:r>
            <a:r>
              <a:rPr lang="en-US" b="0" i="0" baseline="30000" dirty="0" smtClean="0">
                <a:solidFill>
                  <a:srgbClr val="FF0000"/>
                </a:solidFill>
                <a:effectLst/>
                <a:latin typeface="Times New Roman" panose="02020603050405020304" pitchFamily="18" charset="0"/>
              </a:rPr>
              <a:t>2+</a:t>
            </a:r>
            <a:r>
              <a:rPr lang="en-US" b="0" i="0" dirty="0" smtClean="0">
                <a:solidFill>
                  <a:srgbClr val="FF0000"/>
                </a:solidFill>
                <a:effectLst/>
                <a:latin typeface="Times New Roman" panose="02020603050405020304" pitchFamily="18" charset="0"/>
              </a:rPr>
              <a:t> signaling via TRPC3 and TRPC6 is required for BDNF-induced mitochondrial accumulation in presynaptic sites, which leads to enhancement of neurotransmitter release</a:t>
            </a:r>
            <a:endParaRPr lang="en-US" dirty="0">
              <a:solidFill>
                <a:srgbClr val="FF0000"/>
              </a:solidFill>
            </a:endParaRPr>
          </a:p>
        </p:txBody>
      </p:sp>
    </p:spTree>
    <p:extLst>
      <p:ext uri="{BB962C8B-B14F-4D97-AF65-F5344CB8AC3E}">
        <p14:creationId xmlns:p14="http://schemas.microsoft.com/office/powerpoint/2010/main" val="26406958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90697" y="222836"/>
            <a:ext cx="11513127" cy="5355312"/>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TRPC6 is localized at excitatory </a:t>
            </a:r>
            <a:r>
              <a:rPr lang="en-US" b="0" i="0" dirty="0" err="1" smtClean="0">
                <a:solidFill>
                  <a:srgbClr val="000000"/>
                </a:solidFill>
                <a:effectLst/>
                <a:latin typeface="Times New Roman" panose="02020603050405020304" pitchFamily="18" charset="0"/>
              </a:rPr>
              <a:t>postsynapses</a:t>
            </a:r>
            <a:r>
              <a:rPr lang="en-US" b="0" i="0" dirty="0" smtClean="0">
                <a:solidFill>
                  <a:srgbClr val="000000"/>
                </a:solidFill>
                <a:effectLst/>
                <a:latin typeface="Times New Roman" panose="02020603050405020304" pitchFamily="18" charset="0"/>
              </a:rPr>
              <a:t> in the rat hippocampus and promotes their formation via a </a:t>
            </a:r>
            <a:r>
              <a:rPr lang="en-US" b="0" i="0" dirty="0" err="1" smtClean="0">
                <a:solidFill>
                  <a:srgbClr val="000000"/>
                </a:solidFill>
                <a:effectLst/>
                <a:latin typeface="Times New Roman" panose="02020603050405020304" pitchFamily="18" charset="0"/>
              </a:rPr>
              <a:t>CaMKIV</a:t>
            </a:r>
            <a:r>
              <a:rPr lang="en-US" b="0" i="0" dirty="0" smtClean="0">
                <a:solidFill>
                  <a:srgbClr val="000000"/>
                </a:solidFill>
                <a:effectLst/>
                <a:latin typeface="Times New Roman" panose="02020603050405020304" pitchFamily="18" charset="0"/>
              </a:rPr>
              <a:t>/CREB-dependent pathway. Overexpression of TRPC6 increases the number of spines in hippocampal neurons and enhances spatial learning and memory in the Morris water maze test, suggesting a functional role for TRPC6 in synaptic and behavioral plasticity (</a:t>
            </a:r>
            <a:r>
              <a:rPr lang="en-US" b="0" i="0" dirty="0" smtClean="0">
                <a:solidFill>
                  <a:srgbClr val="642A8F"/>
                </a:solidFill>
                <a:effectLst/>
                <a:latin typeface="Times New Roman" panose="02020603050405020304" pitchFamily="18" charset="0"/>
                <a:hlinkClick r:id="rId2"/>
              </a:rPr>
              <a:t>Tai et al., 2008</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Zhou et al, 2008b</a:t>
            </a:r>
            <a:r>
              <a:rPr lang="en-US" b="0" i="0" dirty="0" smtClean="0">
                <a:solidFill>
                  <a:srgbClr val="000000"/>
                </a:solidFill>
                <a:effectLst/>
                <a:latin typeface="Times New Roman" panose="02020603050405020304" pitchFamily="18" charset="0"/>
              </a:rPr>
              <a:t>). </a:t>
            </a:r>
          </a:p>
          <a:p>
            <a:endParaRPr lang="en-US" dirty="0">
              <a:solidFill>
                <a:srgbClr val="000000"/>
              </a:solidFill>
              <a:latin typeface="Times New Roman" panose="02020603050405020304" pitchFamily="18" charset="0"/>
            </a:endParaRPr>
          </a:p>
          <a:p>
            <a:endParaRPr lang="en-US" b="0" i="0" dirty="0" smtClean="0">
              <a:solidFill>
                <a:srgbClr val="000000"/>
              </a:solidFill>
              <a:effectLst/>
              <a:latin typeface="Times New Roman" panose="02020603050405020304" pitchFamily="18" charset="0"/>
            </a:endParaRPr>
          </a:p>
          <a:p>
            <a:r>
              <a:rPr lang="en-US" b="0" i="0" dirty="0" smtClean="0">
                <a:solidFill>
                  <a:srgbClr val="000000"/>
                </a:solidFill>
                <a:effectLst/>
                <a:latin typeface="Times New Roman" panose="02020603050405020304" pitchFamily="18" charset="0"/>
              </a:rPr>
              <a:t>TRPC6 may have an important role in exploration behavior. The physiological importance of </a:t>
            </a:r>
            <a:r>
              <a:rPr lang="en-US" b="0" i="0" dirty="0" smtClean="0">
                <a:solidFill>
                  <a:srgbClr val="FF0000"/>
                </a:solidFill>
                <a:effectLst/>
                <a:latin typeface="Times New Roman" panose="02020603050405020304" pitchFamily="18" charset="0"/>
              </a:rPr>
              <a:t>TRPC6 has also been investigated through studies of </a:t>
            </a:r>
            <a:r>
              <a:rPr lang="en-US" b="0" i="0" dirty="0" err="1" smtClean="0">
                <a:solidFill>
                  <a:srgbClr val="FF0000"/>
                </a:solidFill>
                <a:effectLst/>
                <a:latin typeface="Times New Roman" panose="02020603050405020304" pitchFamily="18" charset="0"/>
              </a:rPr>
              <a:t>hyperforin</a:t>
            </a:r>
            <a:r>
              <a:rPr lang="en-US" b="0" i="0" dirty="0" smtClean="0">
                <a:solidFill>
                  <a:srgbClr val="000000"/>
                </a:solidFill>
                <a:effectLst/>
                <a:latin typeface="Times New Roman" panose="02020603050405020304" pitchFamily="18" charset="0"/>
              </a:rPr>
              <a:t>, an active ingredient of the widely used and well-studied medicinal plant St. John's </a:t>
            </a:r>
            <a:r>
              <a:rPr lang="en-US" b="0" i="0" dirty="0" err="1" smtClean="0">
                <a:solidFill>
                  <a:srgbClr val="000000"/>
                </a:solidFill>
                <a:effectLst/>
                <a:latin typeface="Times New Roman" panose="02020603050405020304" pitchFamily="18" charset="0"/>
              </a:rPr>
              <a:t>wort</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Wolfle</a:t>
            </a:r>
            <a:r>
              <a:rPr lang="en-US" b="0" i="0" dirty="0" smtClean="0">
                <a:solidFill>
                  <a:srgbClr val="642A8F"/>
                </a:solidFill>
                <a:effectLst/>
                <a:latin typeface="Times New Roman" panose="02020603050405020304" pitchFamily="18" charset="0"/>
                <a:hlinkClick r:id="rId2"/>
              </a:rPr>
              <a:t> et al., 2014</a:t>
            </a:r>
            <a:r>
              <a:rPr lang="en-US" b="0" i="0" dirty="0" smtClean="0">
                <a:solidFill>
                  <a:srgbClr val="000000"/>
                </a:solidFill>
                <a:effectLst/>
                <a:latin typeface="Times New Roman" panose="02020603050405020304" pitchFamily="18" charset="0"/>
              </a:rPr>
              <a:t>) and its analogues. </a:t>
            </a:r>
            <a:r>
              <a:rPr lang="en-US" b="0" i="0" dirty="0" err="1" smtClean="0">
                <a:solidFill>
                  <a:srgbClr val="000000"/>
                </a:solidFill>
                <a:effectLst/>
                <a:latin typeface="Times New Roman" panose="02020603050405020304" pitchFamily="18" charset="0"/>
              </a:rPr>
              <a:t>Hyperforin</a:t>
            </a:r>
            <a:r>
              <a:rPr lang="en-US" b="0" i="0" dirty="0" smtClean="0">
                <a:solidFill>
                  <a:srgbClr val="000000"/>
                </a:solidFill>
                <a:effectLst/>
                <a:latin typeface="Times New Roman" panose="02020603050405020304" pitchFamily="18" charset="0"/>
              </a:rPr>
              <a:t> is a </a:t>
            </a:r>
            <a:r>
              <a:rPr lang="en-US" b="0" i="0" dirty="0" err="1" smtClean="0">
                <a:solidFill>
                  <a:srgbClr val="000000"/>
                </a:solidFill>
                <a:effectLst/>
                <a:latin typeface="Times New Roman" panose="02020603050405020304" pitchFamily="18" charset="0"/>
              </a:rPr>
              <a:t>multitarget</a:t>
            </a:r>
            <a:r>
              <a:rPr lang="en-US" b="0" i="0" dirty="0" smtClean="0">
                <a:solidFill>
                  <a:srgbClr val="000000"/>
                </a:solidFill>
                <a:effectLst/>
                <a:latin typeface="Times New Roman" panose="02020603050405020304" pitchFamily="18" charset="0"/>
              </a:rPr>
              <a:t> drug that modulates various molecular functions and has antimicrobial, anti-inflammatory, anticancer, and antidepressant activity (</a:t>
            </a:r>
            <a:r>
              <a:rPr lang="en-US" b="0" i="0" dirty="0" smtClean="0">
                <a:solidFill>
                  <a:srgbClr val="642A8F"/>
                </a:solidFill>
                <a:effectLst/>
                <a:latin typeface="Times New Roman" panose="02020603050405020304" pitchFamily="18" charset="0"/>
                <a:hlinkClick r:id="rId2"/>
              </a:rPr>
              <a:t>Russo et al., 2014</a:t>
            </a:r>
            <a:r>
              <a:rPr lang="en-US" b="0" i="0" dirty="0" smtClean="0">
                <a:solidFill>
                  <a:srgbClr val="000000"/>
                </a:solidFill>
                <a:effectLst/>
                <a:latin typeface="Times New Roman" panose="02020603050405020304" pitchFamily="18" charset="0"/>
              </a:rPr>
              <a:t>). It has been shown that </a:t>
            </a:r>
            <a:r>
              <a:rPr lang="en-US" b="0" i="0" dirty="0" err="1" smtClean="0">
                <a:solidFill>
                  <a:srgbClr val="FF0000"/>
                </a:solidFill>
                <a:effectLst/>
                <a:latin typeface="Times New Roman" panose="02020603050405020304" pitchFamily="18" charset="0"/>
              </a:rPr>
              <a:t>hyperforin</a:t>
            </a:r>
            <a:r>
              <a:rPr lang="en-US" b="0" i="0" dirty="0" smtClean="0">
                <a:solidFill>
                  <a:srgbClr val="FF0000"/>
                </a:solidFill>
                <a:effectLst/>
                <a:latin typeface="Times New Roman" panose="02020603050405020304" pitchFamily="18" charset="0"/>
              </a:rPr>
              <a:t> activates TRPC6 without affecting other TRPC channels, resulting in its antidepressant activity </a:t>
            </a:r>
            <a:r>
              <a:rPr lang="en-US" b="0" i="0" dirty="0" smtClean="0">
                <a:solidFill>
                  <a:srgbClr val="000000"/>
                </a:solidFill>
                <a:effectLst/>
                <a:latin typeface="Times New Roman" panose="02020603050405020304" pitchFamily="18" charset="0"/>
              </a:rPr>
              <a:t>(</a:t>
            </a:r>
            <a:r>
              <a:rPr lang="en-US" b="0" i="0" dirty="0" err="1" smtClean="0">
                <a:solidFill>
                  <a:srgbClr val="642A8F"/>
                </a:solidFill>
                <a:effectLst/>
                <a:latin typeface="Times New Roman" panose="02020603050405020304" pitchFamily="18" charset="0"/>
                <a:hlinkClick r:id="rId2"/>
              </a:rPr>
              <a:t>Leuner</a:t>
            </a:r>
            <a:r>
              <a:rPr lang="en-US" b="0" i="0" dirty="0" smtClean="0">
                <a:solidFill>
                  <a:srgbClr val="642A8F"/>
                </a:solidFill>
                <a:effectLst/>
                <a:latin typeface="Times New Roman" panose="02020603050405020304" pitchFamily="18" charset="0"/>
                <a:hlinkClick r:id="rId2"/>
              </a:rPr>
              <a:t> et al., 2007</a:t>
            </a:r>
            <a:r>
              <a:rPr lang="en-US" b="0" i="0" dirty="0" smtClean="0">
                <a:solidFill>
                  <a:srgbClr val="000000"/>
                </a:solidFill>
                <a:effectLst/>
                <a:latin typeface="Times New Roman" panose="02020603050405020304" pitchFamily="18" charset="0"/>
              </a:rPr>
              <a:t>). It also increases neurite outgrowth through MAPK, PI3K, and </a:t>
            </a:r>
            <a:r>
              <a:rPr lang="en-US" b="0" i="0" dirty="0" err="1" smtClean="0">
                <a:solidFill>
                  <a:srgbClr val="000000"/>
                </a:solidFill>
                <a:effectLst/>
                <a:latin typeface="Times New Roman" panose="02020603050405020304" pitchFamily="18" charset="0"/>
              </a:rPr>
              <a:t>CaMK</a:t>
            </a:r>
            <a:r>
              <a:rPr lang="en-US" b="0" i="0" dirty="0" smtClean="0">
                <a:solidFill>
                  <a:srgbClr val="000000"/>
                </a:solidFill>
                <a:effectLst/>
                <a:latin typeface="Times New Roman" panose="02020603050405020304" pitchFamily="18" charset="0"/>
              </a:rPr>
              <a:t> pathways in neuronal PC12 cells (</a:t>
            </a:r>
            <a:r>
              <a:rPr lang="en-US" b="0" i="0" dirty="0" err="1" smtClean="0">
                <a:solidFill>
                  <a:srgbClr val="642A8F"/>
                </a:solidFill>
                <a:effectLst/>
                <a:latin typeface="Times New Roman" panose="02020603050405020304" pitchFamily="18" charset="0"/>
                <a:hlinkClick r:id="rId2"/>
              </a:rPr>
              <a:t>Leuner</a:t>
            </a:r>
            <a:r>
              <a:rPr lang="en-US" b="0" i="0" dirty="0" smtClean="0">
                <a:solidFill>
                  <a:srgbClr val="642A8F"/>
                </a:solidFill>
                <a:effectLst/>
                <a:latin typeface="Times New Roman" panose="02020603050405020304" pitchFamily="18" charset="0"/>
                <a:hlinkClick r:id="rId2"/>
              </a:rPr>
              <a:t> et al., 2007</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Heiser</a:t>
            </a:r>
            <a:r>
              <a:rPr lang="en-US" b="0" i="0" dirty="0" smtClean="0">
                <a:solidFill>
                  <a:srgbClr val="642A8F"/>
                </a:solidFill>
                <a:effectLst/>
                <a:latin typeface="Times New Roman" panose="02020603050405020304" pitchFamily="18" charset="0"/>
                <a:hlinkClick r:id="rId2"/>
              </a:rPr>
              <a:t> et al., 2013</a:t>
            </a:r>
            <a:r>
              <a:rPr lang="en-US" b="0" i="0" dirty="0" smtClean="0">
                <a:solidFill>
                  <a:srgbClr val="000000"/>
                </a:solidFill>
                <a:effectLst/>
                <a:latin typeface="Times New Roman" panose="02020603050405020304" pitchFamily="18" charset="0"/>
              </a:rPr>
              <a:t>). Synthetic analogues of </a:t>
            </a:r>
            <a:r>
              <a:rPr lang="en-US" b="0" i="0" dirty="0" err="1" smtClean="0">
                <a:solidFill>
                  <a:srgbClr val="000000"/>
                </a:solidFill>
                <a:effectLst/>
                <a:latin typeface="Times New Roman" panose="02020603050405020304" pitchFamily="18" charset="0"/>
              </a:rPr>
              <a:t>hyperforin</a:t>
            </a:r>
            <a:r>
              <a:rPr lang="en-US" b="0" i="0" dirty="0" smtClean="0">
                <a:solidFill>
                  <a:srgbClr val="000000"/>
                </a:solidFill>
                <a:effectLst/>
                <a:latin typeface="Times New Roman" panose="02020603050405020304" pitchFamily="18" charset="0"/>
              </a:rPr>
              <a:t>, 2,4-diacylphloroglucinols, activated TRPC6 without affecting the closely related TRPC3 and TRPC7, and induced neurite outgrowth of PC12 cells (</a:t>
            </a:r>
            <a:r>
              <a:rPr lang="en-US" b="0" i="0" dirty="0" err="1" smtClean="0">
                <a:solidFill>
                  <a:srgbClr val="642A8F"/>
                </a:solidFill>
                <a:effectLst/>
                <a:latin typeface="Times New Roman" panose="02020603050405020304" pitchFamily="18" charset="0"/>
                <a:hlinkClick r:id="rId2"/>
              </a:rPr>
              <a:t>Leuner</a:t>
            </a:r>
            <a:r>
              <a:rPr lang="en-US" b="0" i="0" dirty="0" smtClean="0">
                <a:solidFill>
                  <a:srgbClr val="642A8F"/>
                </a:solidFill>
                <a:effectLst/>
                <a:latin typeface="Times New Roman" panose="02020603050405020304" pitchFamily="18" charset="0"/>
                <a:hlinkClick r:id="rId2"/>
              </a:rPr>
              <a:t> et al., 2010</a:t>
            </a:r>
            <a:r>
              <a:rPr lang="en-US" b="0" i="0" dirty="0" smtClean="0">
                <a:solidFill>
                  <a:srgbClr val="000000"/>
                </a:solidFill>
                <a:effectLst/>
                <a:latin typeface="Times New Roman" panose="02020603050405020304" pitchFamily="18" charset="0"/>
              </a:rPr>
              <a:t>). In hippocampal neurons, </a:t>
            </a:r>
            <a:r>
              <a:rPr lang="en-US" b="0" i="0" dirty="0" err="1" smtClean="0">
                <a:solidFill>
                  <a:srgbClr val="000000"/>
                </a:solidFill>
                <a:effectLst/>
                <a:latin typeface="Times New Roman" panose="02020603050405020304" pitchFamily="18" charset="0"/>
              </a:rPr>
              <a:t>hyperforin</a:t>
            </a:r>
            <a:r>
              <a:rPr lang="en-US" b="0" i="0" dirty="0" smtClean="0">
                <a:solidFill>
                  <a:srgbClr val="000000"/>
                </a:solidFill>
                <a:effectLst/>
                <a:latin typeface="Times New Roman" panose="02020603050405020304" pitchFamily="18" charset="0"/>
              </a:rPr>
              <a:t> modulated dendritic spine morphology but had no effect on dendritic length and </a:t>
            </a:r>
            <a:r>
              <a:rPr lang="en-US" b="0" i="0" dirty="0" err="1" smtClean="0">
                <a:solidFill>
                  <a:srgbClr val="000000"/>
                </a:solidFill>
                <a:effectLst/>
                <a:latin typeface="Times New Roman" panose="02020603050405020304" pitchFamily="18" charset="0"/>
              </a:rPr>
              <a:t>arborization</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Leuner</a:t>
            </a:r>
            <a:r>
              <a:rPr lang="en-US" b="0" i="0" dirty="0" smtClean="0">
                <a:solidFill>
                  <a:srgbClr val="642A8F"/>
                </a:solidFill>
                <a:effectLst/>
                <a:latin typeface="Times New Roman" panose="02020603050405020304" pitchFamily="18" charset="0"/>
                <a:hlinkClick r:id="rId2"/>
              </a:rPr>
              <a:t> et al., 2013</a:t>
            </a:r>
            <a:r>
              <a:rPr lang="en-US" b="0" i="0" dirty="0" smtClean="0">
                <a:solidFill>
                  <a:srgbClr val="000000"/>
                </a:solidFill>
                <a:effectLst/>
                <a:latin typeface="Times New Roman" panose="02020603050405020304" pitchFamily="18" charset="0"/>
              </a:rPr>
              <a:t>). These results suggest that </a:t>
            </a:r>
            <a:r>
              <a:rPr lang="en-US" b="0" i="0" dirty="0" smtClean="0">
                <a:solidFill>
                  <a:srgbClr val="FF0000"/>
                </a:solidFill>
                <a:effectLst/>
                <a:latin typeface="Times New Roman" panose="02020603050405020304" pitchFamily="18" charset="0"/>
              </a:rPr>
              <a:t>TRPC6 but not TRPC3/TRPC7 induces neurotrophic effects triggered by </a:t>
            </a:r>
            <a:r>
              <a:rPr lang="en-US" b="0" i="0" dirty="0" err="1" smtClean="0">
                <a:solidFill>
                  <a:srgbClr val="FF0000"/>
                </a:solidFill>
                <a:effectLst/>
                <a:latin typeface="Times New Roman" panose="02020603050405020304" pitchFamily="18" charset="0"/>
              </a:rPr>
              <a:t>hyperforin</a:t>
            </a:r>
            <a:r>
              <a:rPr lang="en-US" b="0" i="0" dirty="0" smtClean="0">
                <a:solidFill>
                  <a:srgbClr val="FF0000"/>
                </a:solidFill>
                <a:effectLst/>
                <a:latin typeface="Times New Roman" panose="02020603050405020304" pitchFamily="18" charset="0"/>
              </a:rPr>
              <a:t> in neuronal cells</a:t>
            </a:r>
            <a:r>
              <a:rPr lang="en-US" b="0" i="0" dirty="0" smtClean="0">
                <a:solidFill>
                  <a:srgbClr val="000000"/>
                </a:solidFill>
                <a:effectLst/>
                <a:latin typeface="Times New Roman" panose="02020603050405020304" pitchFamily="18" charset="0"/>
              </a:rPr>
              <a:t>. However, the activity of </a:t>
            </a:r>
            <a:r>
              <a:rPr lang="en-US" b="0" i="0" dirty="0" err="1" smtClean="0">
                <a:solidFill>
                  <a:srgbClr val="000000"/>
                </a:solidFill>
                <a:effectLst/>
                <a:latin typeface="Times New Roman" panose="02020603050405020304" pitchFamily="18" charset="0"/>
              </a:rPr>
              <a:t>hyperforin</a:t>
            </a:r>
            <a:r>
              <a:rPr lang="en-US" b="0" i="0" dirty="0" smtClean="0">
                <a:solidFill>
                  <a:srgbClr val="000000"/>
                </a:solidFill>
                <a:effectLst/>
                <a:latin typeface="Times New Roman" panose="02020603050405020304" pitchFamily="18" charset="0"/>
              </a:rPr>
              <a:t> via TRPC6 remains controversial; recent studies attribute the </a:t>
            </a:r>
            <a:r>
              <a:rPr lang="en-US" b="0" i="0" dirty="0" err="1" smtClean="0">
                <a:solidFill>
                  <a:srgbClr val="000000"/>
                </a:solidFill>
                <a:effectLst/>
                <a:latin typeface="Times New Roman" panose="02020603050405020304" pitchFamily="18" charset="0"/>
              </a:rPr>
              <a:t>protonophore</a:t>
            </a:r>
            <a:r>
              <a:rPr lang="en-US" b="0" i="0" dirty="0" smtClean="0">
                <a:solidFill>
                  <a:srgbClr val="000000"/>
                </a:solidFill>
                <a:effectLst/>
                <a:latin typeface="Times New Roman" panose="02020603050405020304" pitchFamily="18" charset="0"/>
              </a:rPr>
              <a:t> activity of </a:t>
            </a:r>
            <a:r>
              <a:rPr lang="en-US" b="0" i="0" dirty="0" err="1" smtClean="0">
                <a:solidFill>
                  <a:srgbClr val="000000"/>
                </a:solidFill>
                <a:effectLst/>
                <a:latin typeface="Times New Roman" panose="02020603050405020304" pitchFamily="18" charset="0"/>
              </a:rPr>
              <a:t>hyperforin</a:t>
            </a:r>
            <a:r>
              <a:rPr lang="en-US" b="0" i="0" dirty="0" smtClean="0">
                <a:solidFill>
                  <a:srgbClr val="000000"/>
                </a:solidFill>
                <a:effectLst/>
                <a:latin typeface="Times New Roman" panose="02020603050405020304" pitchFamily="18" charset="0"/>
              </a:rPr>
              <a:t> to its pharmacological effects (</a:t>
            </a:r>
            <a:r>
              <a:rPr lang="en-US" b="0" i="0" dirty="0" err="1" smtClean="0">
                <a:solidFill>
                  <a:srgbClr val="642A8F"/>
                </a:solidFill>
                <a:effectLst/>
                <a:latin typeface="Times New Roman" panose="02020603050405020304" pitchFamily="18" charset="0"/>
                <a:hlinkClick r:id="rId2"/>
              </a:rPr>
              <a:t>Tu</a:t>
            </a:r>
            <a:r>
              <a:rPr lang="en-US" b="0" i="0" dirty="0" smtClean="0">
                <a:solidFill>
                  <a:srgbClr val="642A8F"/>
                </a:solidFill>
                <a:effectLst/>
                <a:latin typeface="Times New Roman" panose="02020603050405020304" pitchFamily="18" charset="0"/>
                <a:hlinkClick r:id="rId2"/>
              </a:rPr>
              <a:t> et al., 2010</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Sell et al., 2014</a:t>
            </a:r>
            <a:r>
              <a:rPr lang="en-US" b="0" i="0" dirty="0" smtClean="0">
                <a:solidFill>
                  <a:srgbClr val="000000"/>
                </a:solidFill>
                <a:effectLst/>
                <a:latin typeface="Times New Roman" panose="02020603050405020304" pitchFamily="18" charset="0"/>
              </a:rPr>
              <a:t>).</a:t>
            </a:r>
            <a:endParaRPr lang="en-US" dirty="0"/>
          </a:p>
        </p:txBody>
      </p:sp>
      <p:sp>
        <p:nvSpPr>
          <p:cNvPr id="4" name="Rectángulo 3"/>
          <p:cNvSpPr/>
          <p:nvPr/>
        </p:nvSpPr>
        <p:spPr>
          <a:xfrm>
            <a:off x="390697" y="5660966"/>
            <a:ext cx="11646132" cy="923330"/>
          </a:xfrm>
          <a:prstGeom prst="rect">
            <a:avLst/>
          </a:prstGeom>
        </p:spPr>
        <p:txBody>
          <a:bodyPr wrap="square">
            <a:spAutoFit/>
          </a:bodyPr>
          <a:lstStyle/>
          <a:p>
            <a:r>
              <a:rPr lang="en-US" b="0" i="0" dirty="0" smtClean="0">
                <a:solidFill>
                  <a:srgbClr val="FF0000"/>
                </a:solidFill>
                <a:effectLst/>
                <a:latin typeface="Times New Roman" panose="02020603050405020304" pitchFamily="18" charset="0"/>
              </a:rPr>
              <a:t>TRPC7 is the most elusive TRPC channel; although it is highly expressed in the brain, its physiological function is still not well understood.</a:t>
            </a:r>
            <a:r>
              <a:rPr lang="en-US" b="0" i="0" dirty="0" smtClean="0">
                <a:solidFill>
                  <a:srgbClr val="000000"/>
                </a:solidFill>
                <a:effectLst/>
                <a:latin typeface="Times New Roman" panose="02020603050405020304" pitchFamily="18" charset="0"/>
              </a:rPr>
              <a:t> It has been suggested that TRPC3 and TRPC7 act as ion channel targets for mGluR1/5 signaling in rat striatal cholinergic interneurons</a:t>
            </a:r>
            <a:endParaRPr lang="en-US" dirty="0"/>
          </a:p>
        </p:txBody>
      </p:sp>
    </p:spTree>
    <p:extLst>
      <p:ext uri="{BB962C8B-B14F-4D97-AF65-F5344CB8AC3E}">
        <p14:creationId xmlns:p14="http://schemas.microsoft.com/office/powerpoint/2010/main" val="9923764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7076" y="74278"/>
            <a:ext cx="11443856" cy="6740307"/>
          </a:xfrm>
          <a:prstGeom prst="rect">
            <a:avLst/>
          </a:prstGeom>
        </p:spPr>
        <p:txBody>
          <a:bodyPr wrap="square">
            <a:spAutoFit/>
          </a:bodyPr>
          <a:lstStyle/>
          <a:p>
            <a:r>
              <a:rPr lang="en-US" b="1" i="0" dirty="0" smtClean="0">
                <a:solidFill>
                  <a:srgbClr val="724128"/>
                </a:solidFill>
                <a:effectLst/>
                <a:latin typeface="arial" panose="020B0604020202020204" pitchFamily="34" charset="0"/>
              </a:rPr>
              <a:t>16.2.2. Physiological Roles of TRPC Channels in Glia</a:t>
            </a:r>
          </a:p>
          <a:p>
            <a:r>
              <a:rPr lang="en-US" b="0" i="0" dirty="0" smtClean="0">
                <a:solidFill>
                  <a:srgbClr val="000000"/>
                </a:solidFill>
                <a:effectLst/>
                <a:latin typeface="Times New Roman" panose="02020603050405020304" pitchFamily="18" charset="0"/>
              </a:rPr>
              <a:t>TRPC is expressed in glial cells, including astrocytes, microglia, and oligodendrocytes. </a:t>
            </a:r>
          </a:p>
          <a:p>
            <a:endParaRPr lang="en-US" dirty="0">
              <a:solidFill>
                <a:srgbClr val="000000"/>
              </a:solidFill>
              <a:latin typeface="Times New Roman" panose="02020603050405020304" pitchFamily="18" charset="0"/>
            </a:endParaRPr>
          </a:p>
          <a:p>
            <a:r>
              <a:rPr lang="en-US" b="0" i="0" dirty="0" smtClean="0">
                <a:solidFill>
                  <a:srgbClr val="000000"/>
                </a:solidFill>
                <a:effectLst/>
                <a:latin typeface="Times New Roman" panose="02020603050405020304" pitchFamily="18" charset="0"/>
              </a:rPr>
              <a:t>TRPC1-mediated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entry induced by mechanical stimulation or ATP contributes to intracellular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dynamics and the consequent release of glutamate from rat astrocytes. Moreover, </a:t>
            </a:r>
            <a:r>
              <a:rPr lang="en-US" b="0" i="0" dirty="0" smtClean="0">
                <a:solidFill>
                  <a:srgbClr val="642A8F"/>
                </a:solidFill>
                <a:effectLst/>
                <a:latin typeface="Times New Roman" panose="02020603050405020304" pitchFamily="18" charset="0"/>
                <a:hlinkClick r:id="rId2"/>
              </a:rPr>
              <a:t>Akita and Okada (2011)</a:t>
            </a:r>
            <a:r>
              <a:rPr lang="en-US" b="0" i="0" dirty="0" smtClean="0">
                <a:solidFill>
                  <a:srgbClr val="000000"/>
                </a:solidFill>
                <a:effectLst/>
                <a:latin typeface="Times New Roman" panose="02020603050405020304" pitchFamily="18" charset="0"/>
              </a:rPr>
              <a:t> have reported that TRPC1 and TRPC3 channels are involved in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entry. </a:t>
            </a:r>
          </a:p>
          <a:p>
            <a:endParaRPr lang="en-US" dirty="0">
              <a:solidFill>
                <a:srgbClr val="000000"/>
              </a:solidFill>
              <a:latin typeface="Times New Roman" panose="02020603050405020304" pitchFamily="18" charset="0"/>
            </a:endParaRPr>
          </a:p>
          <a:p>
            <a:r>
              <a:rPr lang="en-US" b="0" i="0" dirty="0" smtClean="0">
                <a:solidFill>
                  <a:srgbClr val="000000"/>
                </a:solidFill>
                <a:effectLst/>
                <a:latin typeface="Times New Roman" panose="02020603050405020304" pitchFamily="18" charset="0"/>
              </a:rPr>
              <a:t>TRPC1 channels is strongly involved in the bradykinin-induced activation of volume-sensitive outwardly rectifying (VSOR) anion channels, which involves local cell volume regulation in mouse astrocytes. </a:t>
            </a:r>
          </a:p>
          <a:p>
            <a:endParaRPr lang="en-US" dirty="0">
              <a:solidFill>
                <a:srgbClr val="000000"/>
              </a:solidFill>
              <a:latin typeface="Times New Roman" panose="02020603050405020304" pitchFamily="18" charset="0"/>
            </a:endParaRPr>
          </a:p>
          <a:p>
            <a:r>
              <a:rPr lang="en-US" b="0" i="0" dirty="0" smtClean="0">
                <a:solidFill>
                  <a:srgbClr val="000000"/>
                </a:solidFill>
                <a:effectLst/>
                <a:latin typeface="Times New Roman" panose="02020603050405020304" pitchFamily="18" charset="0"/>
              </a:rPr>
              <a:t>ammonium-induced increases in SOC entry are the result of TRPC1 in astrocytes </a:t>
            </a:r>
            <a:r>
              <a:rPr lang="en-US" b="0" i="1" dirty="0" smtClean="0">
                <a:solidFill>
                  <a:srgbClr val="000000"/>
                </a:solidFill>
                <a:effectLst/>
                <a:latin typeface="Times New Roman" panose="02020603050405020304" pitchFamily="18" charset="0"/>
              </a:rPr>
              <a:t>in vitro</a:t>
            </a:r>
            <a:r>
              <a:rPr lang="en-US" b="0" i="0" dirty="0" smtClean="0">
                <a:solidFill>
                  <a:srgbClr val="000000"/>
                </a:solidFill>
                <a:effectLst/>
                <a:latin typeface="Times New Roman" panose="02020603050405020304" pitchFamily="18" charset="0"/>
              </a:rPr>
              <a:t> and </a:t>
            </a:r>
            <a:r>
              <a:rPr lang="en-US" b="0" i="1" dirty="0" smtClean="0">
                <a:solidFill>
                  <a:srgbClr val="000000"/>
                </a:solidFill>
                <a:effectLst/>
                <a:latin typeface="Times New Roman" panose="02020603050405020304" pitchFamily="18" charset="0"/>
              </a:rPr>
              <a:t>in vivo</a:t>
            </a:r>
            <a:r>
              <a:rPr lang="en-US" b="0" i="0" dirty="0" smtClean="0">
                <a:solidFill>
                  <a:srgbClr val="000000"/>
                </a:solidFill>
                <a:effectLst/>
                <a:latin typeface="Times New Roman" panose="02020603050405020304" pitchFamily="18" charset="0"/>
              </a:rPr>
              <a:t>, implying a role for ammonia neurotoxicity.</a:t>
            </a:r>
          </a:p>
          <a:p>
            <a:endParaRPr lang="en-US" dirty="0">
              <a:solidFill>
                <a:srgbClr val="000000"/>
              </a:solidFill>
              <a:latin typeface="Times New Roman" panose="02020603050405020304" pitchFamily="18" charset="0"/>
            </a:endParaRPr>
          </a:p>
          <a:p>
            <a:r>
              <a:rPr lang="en-US" b="0" i="0" dirty="0" smtClean="0">
                <a:solidFill>
                  <a:srgbClr val="000000"/>
                </a:solidFill>
                <a:effectLst/>
                <a:latin typeface="Times New Roman" panose="02020603050405020304" pitchFamily="18" charset="0"/>
              </a:rPr>
              <a:t>TRPC3 mediates ATP-induced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waves and transients in primary striatal astrocytes, which are inhibited by low </a:t>
            </a:r>
            <a:r>
              <a:rPr lang="en-US" b="0" i="0" dirty="0" err="1" smtClean="0">
                <a:solidFill>
                  <a:srgbClr val="000000"/>
                </a:solidFill>
                <a:effectLst/>
                <a:latin typeface="Times New Roman" panose="02020603050405020304" pitchFamily="18" charset="0"/>
              </a:rPr>
              <a:t>micromolar</a:t>
            </a:r>
            <a:r>
              <a:rPr lang="en-US" b="0" i="0" dirty="0" smtClean="0">
                <a:solidFill>
                  <a:srgbClr val="000000"/>
                </a:solidFill>
                <a:effectLst/>
                <a:latin typeface="Times New Roman" panose="02020603050405020304" pitchFamily="18" charset="0"/>
              </a:rPr>
              <a:t> levels of Mn</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Streifel</a:t>
            </a:r>
            <a:r>
              <a:rPr lang="en-US" b="0" i="0" dirty="0" smtClean="0">
                <a:solidFill>
                  <a:srgbClr val="642A8F"/>
                </a:solidFill>
                <a:effectLst/>
                <a:latin typeface="Times New Roman" panose="02020603050405020304" pitchFamily="18" charset="0"/>
                <a:hlinkClick r:id="rId2"/>
              </a:rPr>
              <a:t> et al., 2013</a:t>
            </a:r>
            <a:r>
              <a:rPr lang="en-US" b="0" i="0" dirty="0" smtClean="0">
                <a:solidFill>
                  <a:srgbClr val="000000"/>
                </a:solidFill>
                <a:effectLst/>
                <a:latin typeface="Times New Roman" panose="02020603050405020304" pitchFamily="18" charset="0"/>
              </a:rPr>
              <a:t>). </a:t>
            </a:r>
          </a:p>
          <a:p>
            <a:endParaRPr lang="en-US" b="0" i="0" dirty="0" smtClean="0">
              <a:solidFill>
                <a:srgbClr val="000000"/>
              </a:solidFill>
              <a:effectLst/>
              <a:latin typeface="Times New Roman" panose="02020603050405020304" pitchFamily="18" charset="0"/>
            </a:endParaRPr>
          </a:p>
          <a:p>
            <a:r>
              <a:rPr lang="en-US" b="0" i="0" dirty="0" smtClean="0">
                <a:solidFill>
                  <a:srgbClr val="000000"/>
                </a:solidFill>
                <a:effectLst/>
                <a:latin typeface="Times New Roman" panose="02020603050405020304" pitchFamily="18" charset="0"/>
              </a:rPr>
              <a:t>The </a:t>
            </a:r>
            <a:r>
              <a:rPr lang="en-US" b="0" i="0" dirty="0" err="1" smtClean="0">
                <a:solidFill>
                  <a:srgbClr val="000000"/>
                </a:solidFill>
                <a:effectLst/>
                <a:latin typeface="Times New Roman" panose="02020603050405020304" pitchFamily="18" charset="0"/>
              </a:rPr>
              <a:t>proinflammatory</a:t>
            </a:r>
            <a:r>
              <a:rPr lang="en-US" b="0" i="0" dirty="0" smtClean="0">
                <a:solidFill>
                  <a:srgbClr val="000000"/>
                </a:solidFill>
                <a:effectLst/>
                <a:latin typeface="Times New Roman" panose="02020603050405020304" pitchFamily="18" charset="0"/>
              </a:rPr>
              <a:t> cytokine interleukin-1β (IL-1β) can evoke TRPC6-dependent changes in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a:t>
            </a:r>
            <a:r>
              <a:rPr lang="en-US" b="0" i="0" baseline="-25000" dirty="0" err="1" smtClean="0">
                <a:solidFill>
                  <a:srgbClr val="000000"/>
                </a:solidFill>
                <a:effectLst/>
                <a:latin typeface="Times New Roman" panose="02020603050405020304" pitchFamily="18" charset="0"/>
              </a:rPr>
              <a:t>i</a:t>
            </a:r>
            <a:r>
              <a:rPr lang="en-US" b="0" i="0" dirty="0" smtClean="0">
                <a:solidFill>
                  <a:srgbClr val="000000"/>
                </a:solidFill>
                <a:effectLst/>
                <a:latin typeface="Times New Roman" panose="02020603050405020304" pitchFamily="18" charset="0"/>
              </a:rPr>
              <a:t> in mouse astrocytes (</a:t>
            </a:r>
            <a:r>
              <a:rPr lang="en-US" b="0" i="0" dirty="0" err="1" smtClean="0">
                <a:solidFill>
                  <a:srgbClr val="642A8F"/>
                </a:solidFill>
                <a:effectLst/>
                <a:latin typeface="Times New Roman" panose="02020603050405020304" pitchFamily="18" charset="0"/>
                <a:hlinkClick r:id="rId2"/>
              </a:rPr>
              <a:t>Beskina</a:t>
            </a:r>
            <a:r>
              <a:rPr lang="en-US" b="0" i="0" dirty="0" smtClean="0">
                <a:solidFill>
                  <a:srgbClr val="642A8F"/>
                </a:solidFill>
                <a:effectLst/>
                <a:latin typeface="Times New Roman" panose="02020603050405020304" pitchFamily="18" charset="0"/>
                <a:hlinkClick r:id="rId2"/>
              </a:rPr>
              <a:t> et al., 2007</a:t>
            </a:r>
            <a:r>
              <a:rPr lang="en-US" b="0" i="0" dirty="0" smtClean="0">
                <a:solidFill>
                  <a:srgbClr val="000000"/>
                </a:solidFill>
                <a:effectLst/>
                <a:latin typeface="Times New Roman" panose="02020603050405020304" pitchFamily="18" charset="0"/>
              </a:rPr>
              <a:t>).</a:t>
            </a:r>
          </a:p>
          <a:p>
            <a:endParaRPr lang="en-US" b="0" i="0" dirty="0" smtClean="0">
              <a:solidFill>
                <a:srgbClr val="000000"/>
              </a:solidFill>
              <a:effectLst/>
              <a:latin typeface="Times New Roman" panose="02020603050405020304" pitchFamily="18" charset="0"/>
            </a:endParaRPr>
          </a:p>
          <a:p>
            <a:r>
              <a:rPr lang="en-US" b="0" i="0" dirty="0" smtClean="0">
                <a:solidFill>
                  <a:srgbClr val="000000"/>
                </a:solidFill>
                <a:effectLst/>
                <a:latin typeface="Times New Roman" panose="02020603050405020304" pitchFamily="18" charset="0"/>
              </a:rPr>
              <a:t>TRPC1, TRPC3, and TRPC6 are highly expressed in cultured microglia (</a:t>
            </a:r>
            <a:r>
              <a:rPr lang="en-US" b="0" i="0" dirty="0" err="1" smtClean="0">
                <a:solidFill>
                  <a:srgbClr val="642A8F"/>
                </a:solidFill>
                <a:effectLst/>
                <a:latin typeface="Times New Roman" panose="02020603050405020304" pitchFamily="18" charset="0"/>
                <a:hlinkClick r:id="rId2"/>
              </a:rPr>
              <a:t>Ohana</a:t>
            </a:r>
            <a:r>
              <a:rPr lang="en-US" b="0" i="0" dirty="0" smtClean="0">
                <a:solidFill>
                  <a:srgbClr val="642A8F"/>
                </a:solidFill>
                <a:effectLst/>
                <a:latin typeface="Times New Roman" panose="02020603050405020304" pitchFamily="18" charset="0"/>
                <a:hlinkClick r:id="rId2"/>
              </a:rPr>
              <a:t> et al., 2009</a:t>
            </a:r>
            <a:r>
              <a:rPr lang="en-US" b="0" i="0" dirty="0" smtClean="0">
                <a:solidFill>
                  <a:srgbClr val="000000"/>
                </a:solidFill>
                <a:effectLst/>
                <a:latin typeface="Times New Roman" panose="02020603050405020304" pitchFamily="18" charset="0"/>
              </a:rPr>
              <a:t>). </a:t>
            </a:r>
          </a:p>
          <a:p>
            <a:r>
              <a:rPr lang="en-US" b="0" i="0" dirty="0" smtClean="0">
                <a:solidFill>
                  <a:srgbClr val="000000"/>
                </a:solidFill>
                <a:effectLst/>
                <a:latin typeface="Times New Roman" panose="02020603050405020304" pitchFamily="18" charset="0"/>
              </a:rPr>
              <a:t>TRPC3 and TRPC6 are weakly localized in microglia </a:t>
            </a:r>
            <a:r>
              <a:rPr lang="en-US" b="0" i="1" dirty="0" smtClean="0">
                <a:solidFill>
                  <a:srgbClr val="000000"/>
                </a:solidFill>
                <a:effectLst/>
                <a:latin typeface="Times New Roman" panose="02020603050405020304" pitchFamily="18" charset="0"/>
              </a:rPr>
              <a:t>in vivo</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Fusco et al., 2004</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Lee et al., 2014</a:t>
            </a:r>
            <a:r>
              <a:rPr lang="en-US" b="0" i="0" dirty="0" smtClean="0">
                <a:solidFill>
                  <a:srgbClr val="000000"/>
                </a:solidFill>
                <a:effectLst/>
                <a:latin typeface="Times New Roman" panose="02020603050405020304" pitchFamily="18" charset="0"/>
              </a:rPr>
              <a:t>). Recently, </a:t>
            </a:r>
            <a:r>
              <a:rPr lang="en-US" b="0" i="0" dirty="0" err="1" smtClean="0">
                <a:solidFill>
                  <a:srgbClr val="642A8F"/>
                </a:solidFill>
                <a:effectLst/>
                <a:latin typeface="Times New Roman" panose="02020603050405020304" pitchFamily="18" charset="0"/>
                <a:hlinkClick r:id="rId2"/>
              </a:rPr>
              <a:t>Mizoguchi</a:t>
            </a:r>
            <a:r>
              <a:rPr lang="en-US" b="0" i="0" dirty="0" smtClean="0">
                <a:solidFill>
                  <a:srgbClr val="642A8F"/>
                </a:solidFill>
                <a:effectLst/>
                <a:latin typeface="Times New Roman" panose="02020603050405020304" pitchFamily="18" charset="0"/>
                <a:hlinkClick r:id="rId2"/>
              </a:rPr>
              <a:t> et al. (2014)</a:t>
            </a:r>
            <a:r>
              <a:rPr lang="en-US" b="0" i="0" dirty="0" smtClean="0">
                <a:solidFill>
                  <a:srgbClr val="000000"/>
                </a:solidFill>
                <a:effectLst/>
                <a:latin typeface="Times New Roman" panose="02020603050405020304" pitchFamily="18" charset="0"/>
              </a:rPr>
              <a:t> have reported that BDNF induces sustained intracellular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elevation through the upregulation of surface TRPC3 channels. They also found that TRPC3 channels may be important for the BDNF-induced suppression of nitric oxide (NO) production in activated microglia.</a:t>
            </a:r>
            <a:endParaRPr lang="en-US"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312836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31273" y="751344"/>
            <a:ext cx="10216342" cy="3139321"/>
          </a:xfrm>
          <a:prstGeom prst="rect">
            <a:avLst/>
          </a:prstGeom>
        </p:spPr>
        <p:txBody>
          <a:bodyPr wrap="square">
            <a:spAutoFit/>
          </a:bodyPr>
          <a:lstStyle/>
          <a:p>
            <a:r>
              <a:rPr lang="en-US" b="1" i="0" dirty="0" smtClean="0">
                <a:solidFill>
                  <a:srgbClr val="59331F"/>
                </a:solidFill>
                <a:effectLst/>
                <a:latin typeface="arial" panose="020B0604020202020204" pitchFamily="34" charset="0"/>
              </a:rPr>
              <a:t>16.2.3.2. Mental Disorders</a:t>
            </a:r>
          </a:p>
          <a:p>
            <a:r>
              <a:rPr lang="en-US" b="0" i="0" dirty="0" smtClean="0">
                <a:solidFill>
                  <a:srgbClr val="000000"/>
                </a:solidFill>
                <a:effectLst/>
                <a:latin typeface="Times New Roman" panose="02020603050405020304" pitchFamily="18" charset="0"/>
              </a:rPr>
              <a:t>As mentioned in Section 2.1, </a:t>
            </a:r>
            <a:r>
              <a:rPr lang="en-US" b="0" i="0" dirty="0" err="1" smtClean="0">
                <a:solidFill>
                  <a:srgbClr val="000000"/>
                </a:solidFill>
                <a:effectLst/>
                <a:latin typeface="Times New Roman" panose="02020603050405020304" pitchFamily="18" charset="0"/>
              </a:rPr>
              <a:t>hyperforin</a:t>
            </a:r>
            <a:r>
              <a:rPr lang="en-US" b="0" i="0" dirty="0" smtClean="0">
                <a:solidFill>
                  <a:srgbClr val="000000"/>
                </a:solidFill>
                <a:effectLst/>
                <a:latin typeface="Times New Roman" panose="02020603050405020304" pitchFamily="18" charset="0"/>
              </a:rPr>
              <a:t> has been proposed to activate TRPC6 in its antidepressant and neurotrophic effects. In the stress-induced depression model along with downregulation of TRPC6, </a:t>
            </a:r>
            <a:r>
              <a:rPr lang="en-US" b="0" i="0" dirty="0" err="1" smtClean="0">
                <a:solidFill>
                  <a:srgbClr val="000000"/>
                </a:solidFill>
                <a:effectLst/>
                <a:latin typeface="Times New Roman" panose="02020603050405020304" pitchFamily="18" charset="0"/>
              </a:rPr>
              <a:t>hyperforin</a:t>
            </a:r>
            <a:r>
              <a:rPr lang="en-US" b="0" i="0" dirty="0" smtClean="0">
                <a:solidFill>
                  <a:srgbClr val="000000"/>
                </a:solidFill>
                <a:effectLst/>
                <a:latin typeface="Times New Roman" panose="02020603050405020304" pitchFamily="18" charset="0"/>
              </a:rPr>
              <a:t> ameliorated impaired dendritic morphology, synapse formation, impaired synaptic transmission, and spatial cognition (</a:t>
            </a:r>
            <a:r>
              <a:rPr lang="en-US" b="0" i="0" dirty="0" smtClean="0">
                <a:solidFill>
                  <a:srgbClr val="642A8F"/>
                </a:solidFill>
                <a:effectLst/>
                <a:latin typeface="Times New Roman" panose="02020603050405020304" pitchFamily="18" charset="0"/>
                <a:hlinkClick r:id="rId2"/>
              </a:rPr>
              <a:t>Liu et al., 2015</a:t>
            </a:r>
            <a:r>
              <a:rPr lang="en-US" b="0" i="0" dirty="0" smtClean="0">
                <a:solidFill>
                  <a:srgbClr val="000000"/>
                </a:solidFill>
                <a:effectLst/>
                <a:latin typeface="Times New Roman" panose="02020603050405020304" pitchFamily="18" charset="0"/>
              </a:rPr>
              <a:t>). Recently, balanced translocation disruption of the TRPC6 gene has been identified in the individual with </a:t>
            </a:r>
            <a:r>
              <a:rPr lang="en-US" b="0" i="0" dirty="0" err="1" smtClean="0">
                <a:solidFill>
                  <a:srgbClr val="000000"/>
                </a:solidFill>
                <a:effectLst/>
                <a:latin typeface="Times New Roman" panose="02020603050405020304" pitchFamily="18" charset="0"/>
              </a:rPr>
              <a:t>nonsyndromic</a:t>
            </a:r>
            <a:r>
              <a:rPr lang="en-US" b="0" i="0" dirty="0" smtClean="0">
                <a:solidFill>
                  <a:srgbClr val="000000"/>
                </a:solidFill>
                <a:effectLst/>
                <a:latin typeface="Times New Roman" panose="02020603050405020304" pitchFamily="18" charset="0"/>
              </a:rPr>
              <a:t> autism. In induced pluripotent stem cell–derived neurons of the individual, TRPC6 </a:t>
            </a:r>
            <a:r>
              <a:rPr lang="en-US" b="0" i="0" dirty="0" err="1" smtClean="0">
                <a:solidFill>
                  <a:srgbClr val="000000"/>
                </a:solidFill>
                <a:effectLst/>
                <a:latin typeface="Times New Roman" panose="02020603050405020304" pitchFamily="18" charset="0"/>
              </a:rPr>
              <a:t>haploinsufficiency</a:t>
            </a:r>
            <a:r>
              <a:rPr lang="en-US" b="0" i="0" dirty="0" smtClean="0">
                <a:solidFill>
                  <a:srgbClr val="000000"/>
                </a:solidFill>
                <a:effectLst/>
                <a:latin typeface="Times New Roman" panose="02020603050405020304" pitchFamily="18" charset="0"/>
              </a:rPr>
              <a:t> causes dysregulation of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signaling, which leads to altered neuronal development, morphology, and function. These changes were reversed by application of </a:t>
            </a:r>
            <a:r>
              <a:rPr lang="en-US" b="0" i="0" dirty="0" err="1" smtClean="0">
                <a:solidFill>
                  <a:srgbClr val="000000"/>
                </a:solidFill>
                <a:effectLst/>
                <a:latin typeface="Times New Roman" panose="02020603050405020304" pitchFamily="18" charset="0"/>
              </a:rPr>
              <a:t>hyperforin</a:t>
            </a:r>
            <a:r>
              <a:rPr lang="en-US" b="0" i="0" dirty="0" smtClean="0">
                <a:solidFill>
                  <a:srgbClr val="000000"/>
                </a:solidFill>
                <a:effectLst/>
                <a:latin typeface="Times New Roman" panose="02020603050405020304" pitchFamily="18" charset="0"/>
              </a:rPr>
              <a:t>. Using genetic screening, loss-of-function mutations of TRPC6 with incomplete penetrance was found in two families with autism spectral disorder. These findings suggest that TRPC6 may contribute to the onset of autism and become a potential therapeutic target (</a:t>
            </a:r>
            <a:r>
              <a:rPr lang="en-US" b="0" i="0" dirty="0" err="1" smtClean="0">
                <a:solidFill>
                  <a:srgbClr val="642A8F"/>
                </a:solidFill>
                <a:effectLst/>
                <a:latin typeface="Times New Roman" panose="02020603050405020304" pitchFamily="18" charset="0"/>
                <a:hlinkClick r:id="rId2"/>
              </a:rPr>
              <a:t>Griesi</a:t>
            </a:r>
            <a:r>
              <a:rPr lang="en-US" b="0" i="0" dirty="0" smtClean="0">
                <a:solidFill>
                  <a:srgbClr val="642A8F"/>
                </a:solidFill>
                <a:effectLst/>
                <a:latin typeface="Times New Roman" panose="02020603050405020304" pitchFamily="18" charset="0"/>
                <a:hlinkClick r:id="rId2"/>
              </a:rPr>
              <a:t>-Oliveira et al., 2015</a:t>
            </a:r>
            <a:r>
              <a:rPr lang="en-US" b="0" i="0" dirty="0" smtClean="0">
                <a:solidFill>
                  <a:srgbClr val="000000"/>
                </a:solidFill>
                <a:effectLst/>
                <a:latin typeface="Times New Roman" panose="02020603050405020304" pitchFamily="18" charset="0"/>
              </a:rPr>
              <a:t>).</a:t>
            </a:r>
            <a:endParaRPr lang="en-US"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899160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8190" y="181793"/>
            <a:ext cx="11962014" cy="6186309"/>
          </a:xfrm>
          <a:prstGeom prst="rect">
            <a:avLst/>
          </a:prstGeom>
        </p:spPr>
        <p:txBody>
          <a:bodyPr wrap="square">
            <a:spAutoFit/>
          </a:bodyPr>
          <a:lstStyle/>
          <a:p>
            <a:r>
              <a:rPr lang="en-US" b="1" i="0" dirty="0" smtClean="0">
                <a:solidFill>
                  <a:srgbClr val="59331F"/>
                </a:solidFill>
                <a:effectLst/>
                <a:latin typeface="arial" panose="020B0604020202020204" pitchFamily="34" charset="0"/>
              </a:rPr>
              <a:t>16.2.3.3. Epilepsy</a:t>
            </a:r>
          </a:p>
          <a:p>
            <a:r>
              <a:rPr lang="en-US" b="0" i="0" dirty="0" smtClean="0">
                <a:solidFill>
                  <a:srgbClr val="000000"/>
                </a:solidFill>
                <a:effectLst/>
                <a:latin typeface="Times New Roman" panose="02020603050405020304" pitchFamily="18" charset="0"/>
              </a:rPr>
              <a:t>Epilepsy is a result of disturbed electrical activity in the brain, characterized by recurrent synchronized electrical discharges that prevent normal neuronal functions, which may be caused by a variety of factors. Although multiple factors contribute to the onset of epilepsy, ion channels play a pivotal role as they regulate many neuronal properties, including membrane excitability, and dysregulation of these channels leads to generalized cortical spike and wave seizures, a central feature of epilepsy (</a:t>
            </a:r>
            <a:r>
              <a:rPr lang="en-US" b="0" i="0" dirty="0" smtClean="0">
                <a:solidFill>
                  <a:srgbClr val="642A8F"/>
                </a:solidFill>
                <a:effectLst/>
                <a:latin typeface="Times New Roman" panose="02020603050405020304" pitchFamily="18" charset="0"/>
                <a:hlinkClick r:id="rId2"/>
              </a:rPr>
              <a:t>Sander, 2003</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Morelli et al., 2013</a:t>
            </a:r>
            <a:r>
              <a:rPr lang="en-US" b="0" i="0" dirty="0" smtClean="0">
                <a:solidFill>
                  <a:srgbClr val="000000"/>
                </a:solidFill>
                <a:effectLst/>
                <a:latin typeface="Times New Roman" panose="02020603050405020304" pitchFamily="18" charset="0"/>
              </a:rPr>
              <a:t>). Recent studies suggest involvement of TRPC channels in the pathology of epilepsy.</a:t>
            </a:r>
          </a:p>
          <a:p>
            <a:endParaRPr lang="en-US" b="0" i="0" dirty="0" smtClean="0">
              <a:solidFill>
                <a:srgbClr val="000000"/>
              </a:solidFill>
              <a:effectLst/>
              <a:latin typeface="Times New Roman" panose="02020603050405020304" pitchFamily="18" charset="0"/>
            </a:endParaRPr>
          </a:p>
          <a:p>
            <a:r>
              <a:rPr lang="en-US" b="0" i="0" dirty="0" smtClean="0">
                <a:solidFill>
                  <a:srgbClr val="000000"/>
                </a:solidFill>
                <a:effectLst/>
                <a:latin typeface="Times New Roman" panose="02020603050405020304" pitchFamily="18" charset="0"/>
              </a:rPr>
              <a:t>TRPC3 is sensitive to extracellular divalent cations including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and Mg</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Decreasing concentrations of divalent cations activate, while increasing concentrations inhibit TRPC3 channels (</a:t>
            </a:r>
            <a:r>
              <a:rPr lang="en-US" b="0" i="0" dirty="0" smtClean="0">
                <a:solidFill>
                  <a:srgbClr val="642A8F"/>
                </a:solidFill>
                <a:effectLst/>
                <a:latin typeface="Times New Roman" panose="02020603050405020304" pitchFamily="18" charset="0"/>
                <a:hlinkClick r:id="rId2"/>
              </a:rPr>
              <a:t>Zhou et al, 2008a</a:t>
            </a:r>
            <a:r>
              <a:rPr lang="en-US" b="0" i="0" dirty="0" smtClean="0">
                <a:solidFill>
                  <a:srgbClr val="000000"/>
                </a:solidFill>
                <a:effectLst/>
                <a:latin typeface="Times New Roman" panose="02020603050405020304" pitchFamily="18" charset="0"/>
              </a:rPr>
              <a:t>). TRPC3 is highly expressed in immature and dysplastic cortices. Combinations of low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and low Mg</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induced larger depolarization in pyramidal neurons and greater susceptibility to </a:t>
            </a:r>
            <a:r>
              <a:rPr lang="en-US" b="0" i="0" dirty="0" err="1" smtClean="0">
                <a:solidFill>
                  <a:srgbClr val="000000"/>
                </a:solidFill>
                <a:effectLst/>
                <a:latin typeface="Times New Roman" panose="02020603050405020304" pitchFamily="18" charset="0"/>
              </a:rPr>
              <a:t>epileptiform</a:t>
            </a:r>
            <a:r>
              <a:rPr lang="en-US" b="0" i="0" dirty="0" smtClean="0">
                <a:solidFill>
                  <a:srgbClr val="000000"/>
                </a:solidFill>
                <a:effectLst/>
                <a:latin typeface="Times New Roman" panose="02020603050405020304" pitchFamily="18" charset="0"/>
              </a:rPr>
              <a:t> activity in immature and dysplastic cortices than in mature and control cortices. The blockade of TRPC3 significantly diminished these effects, suggesting that enhanced TRPC3 activity may contribute to susceptibility to epilepsy (</a:t>
            </a:r>
            <a:r>
              <a:rPr lang="en-US" b="0" i="0" dirty="0" smtClean="0">
                <a:solidFill>
                  <a:srgbClr val="642A8F"/>
                </a:solidFill>
                <a:effectLst/>
                <a:latin typeface="Times New Roman" panose="02020603050405020304" pitchFamily="18" charset="0"/>
                <a:hlinkClick r:id="rId2"/>
              </a:rPr>
              <a:t>Zhou and Roper, 2014</a:t>
            </a:r>
            <a:r>
              <a:rPr lang="en-US" b="0" i="0" dirty="0" smtClean="0">
                <a:solidFill>
                  <a:srgbClr val="000000"/>
                </a:solidFill>
                <a:effectLst/>
                <a:latin typeface="Times New Roman" panose="02020603050405020304" pitchFamily="18" charset="0"/>
              </a:rPr>
              <a:t>).</a:t>
            </a:r>
          </a:p>
          <a:p>
            <a:endParaRPr lang="en-US" dirty="0">
              <a:solidFill>
                <a:srgbClr val="000000"/>
              </a:solidFill>
              <a:latin typeface="Times New Roman" panose="02020603050405020304" pitchFamily="18" charset="0"/>
            </a:endParaRPr>
          </a:p>
          <a:p>
            <a:r>
              <a:rPr lang="en-US" b="0" i="0" dirty="0" smtClean="0">
                <a:solidFill>
                  <a:srgbClr val="000000"/>
                </a:solidFill>
                <a:effectLst/>
                <a:latin typeface="Times New Roman" panose="02020603050405020304" pitchFamily="18" charset="0"/>
              </a:rPr>
              <a:t>TRPC3 and TRPC6 are also involved in epilepsy-induced neuronal damages. Following status epilepticus (SE), TRPC3 expression is significantly elevated in CA1 and CA3 pyramidal cells and dentate granule cells, while TRPC6 expression is reduced in these regions</a:t>
            </a:r>
          </a:p>
          <a:p>
            <a:endParaRPr lang="en-US" b="0" i="0" dirty="0" smtClean="0">
              <a:solidFill>
                <a:srgbClr val="000000"/>
              </a:solidFill>
              <a:effectLst/>
              <a:latin typeface="Times New Roman" panose="02020603050405020304" pitchFamily="18" charset="0"/>
            </a:endParaRPr>
          </a:p>
          <a:p>
            <a:r>
              <a:rPr lang="en-US" b="0" i="0" dirty="0" smtClean="0">
                <a:solidFill>
                  <a:srgbClr val="000000"/>
                </a:solidFill>
                <a:effectLst/>
                <a:latin typeface="Times New Roman" panose="02020603050405020304" pitchFamily="18" charset="0"/>
              </a:rPr>
              <a:t>TRPC6 knockdown increases seizure susceptibility, the excitability ratio, and paired-pulse inhibition in the dentate gyrus. Furthermore, TRPC6 knockdown enhanced programmed neuronal necrosis in dentate granule cells following SE, but suppressed it in CA1 and CA3 neurons. </a:t>
            </a:r>
          </a:p>
          <a:p>
            <a:endParaRPr lang="en-US" b="0" i="0" dirty="0" smtClean="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04246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9506" y="365949"/>
            <a:ext cx="11696007" cy="5878532"/>
          </a:xfrm>
          <a:prstGeom prst="rect">
            <a:avLst/>
          </a:prstGeom>
        </p:spPr>
        <p:txBody>
          <a:bodyPr wrap="square">
            <a:spAutoFit/>
          </a:bodyPr>
          <a:lstStyle/>
          <a:p>
            <a:r>
              <a:rPr lang="en-US" sz="1600" b="1" i="0" dirty="0" smtClean="0">
                <a:solidFill>
                  <a:srgbClr val="59331F"/>
                </a:solidFill>
                <a:effectLst/>
                <a:latin typeface="arial" panose="020B0604020202020204" pitchFamily="34" charset="0"/>
              </a:rPr>
              <a:t>16.2.3.4. Stroke </a:t>
            </a:r>
            <a:r>
              <a:rPr lang="en-US" sz="1600" b="0" i="0" dirty="0" err="1" smtClean="0">
                <a:solidFill>
                  <a:srgbClr val="000000"/>
                </a:solidFill>
                <a:effectLst/>
                <a:latin typeface="Times New Roman" panose="02020603050405020304" pitchFamily="18" charset="0"/>
              </a:rPr>
              <a:t>Stroke</a:t>
            </a:r>
            <a:r>
              <a:rPr lang="en-US" sz="1600" b="0" i="0" dirty="0" smtClean="0">
                <a:solidFill>
                  <a:srgbClr val="000000"/>
                </a:solidFill>
                <a:effectLst/>
                <a:latin typeface="Times New Roman" panose="02020603050405020304" pitchFamily="18" charset="0"/>
              </a:rPr>
              <a:t>, which is also called a brain attack, is a cerebrovascular accident caused by a sudden interruption in blood flow within the brain. There are two main types of stroke: ischemic (lack of blood flow) and hemorrhagic (bleeding).</a:t>
            </a:r>
          </a:p>
          <a:p>
            <a:endParaRPr lang="en-US" sz="1600" b="0" i="0" dirty="0" smtClean="0">
              <a:solidFill>
                <a:srgbClr val="000000"/>
              </a:solidFill>
              <a:effectLst/>
              <a:latin typeface="Times New Roman" panose="02020603050405020304" pitchFamily="18" charset="0"/>
            </a:endParaRPr>
          </a:p>
          <a:p>
            <a:r>
              <a:rPr lang="en-US" sz="1600" b="0" i="0" dirty="0" smtClean="0">
                <a:solidFill>
                  <a:srgbClr val="000000"/>
                </a:solidFill>
                <a:effectLst/>
                <a:latin typeface="Times New Roman" panose="02020603050405020304" pitchFamily="18" charset="0"/>
              </a:rPr>
              <a:t>In ischemic stroke, </a:t>
            </a:r>
            <a:r>
              <a:rPr lang="en-US" sz="1600" b="0" i="1" dirty="0" smtClean="0">
                <a:solidFill>
                  <a:srgbClr val="000000"/>
                </a:solidFill>
                <a:effectLst/>
                <a:latin typeface="Times New Roman" panose="02020603050405020304" pitchFamily="18" charset="0"/>
              </a:rPr>
              <a:t>N</a:t>
            </a:r>
            <a:r>
              <a:rPr lang="en-US" sz="1600" b="0" i="0" dirty="0" smtClean="0">
                <a:solidFill>
                  <a:srgbClr val="000000"/>
                </a:solidFill>
                <a:effectLst/>
                <a:latin typeface="Times New Roman" panose="02020603050405020304" pitchFamily="18" charset="0"/>
              </a:rPr>
              <a:t>-methyl-D-aspartate (NMDA)–type glutamate receptor-mediated </a:t>
            </a:r>
            <a:r>
              <a:rPr lang="en-US" sz="1600" b="0" i="0" dirty="0" err="1" smtClean="0">
                <a:solidFill>
                  <a:srgbClr val="000000"/>
                </a:solidFill>
                <a:effectLst/>
                <a:latin typeface="Times New Roman" panose="02020603050405020304" pitchFamily="18" charset="0"/>
              </a:rPr>
              <a:t>excitotoxicity</a:t>
            </a:r>
            <a:r>
              <a:rPr lang="en-US" sz="1600" b="0" i="0" dirty="0" smtClean="0">
                <a:solidFill>
                  <a:srgbClr val="000000"/>
                </a:solidFill>
                <a:effectLst/>
                <a:latin typeface="Times New Roman" panose="02020603050405020304" pitchFamily="18" charset="0"/>
              </a:rPr>
              <a:t> has been studied extensively, because the Ca</a:t>
            </a:r>
            <a:r>
              <a:rPr lang="en-US" sz="1600" b="0" i="0" baseline="30000" dirty="0" smtClean="0">
                <a:solidFill>
                  <a:srgbClr val="000000"/>
                </a:solidFill>
                <a:effectLst/>
                <a:latin typeface="Times New Roman" panose="02020603050405020304" pitchFamily="18" charset="0"/>
              </a:rPr>
              <a:t>2+</a:t>
            </a:r>
            <a:r>
              <a:rPr lang="en-US" sz="1600" b="0" i="0" dirty="0" smtClean="0">
                <a:solidFill>
                  <a:srgbClr val="000000"/>
                </a:solidFill>
                <a:effectLst/>
                <a:latin typeface="Times New Roman" panose="02020603050405020304" pitchFamily="18" charset="0"/>
              </a:rPr>
              <a:t> overload contributes to neuronal death in cerebral ischemia. However, TRPC3 and TRPC6 expressed in neurons are strongly involved in neuroprotection. As mentioned in Section 2.1, Ca</a:t>
            </a:r>
            <a:r>
              <a:rPr lang="en-US" sz="1600" b="0" i="0" baseline="30000" dirty="0" smtClean="0">
                <a:solidFill>
                  <a:srgbClr val="000000"/>
                </a:solidFill>
                <a:effectLst/>
                <a:latin typeface="Times New Roman" panose="02020603050405020304" pitchFamily="18" charset="0"/>
              </a:rPr>
              <a:t>2+</a:t>
            </a:r>
            <a:r>
              <a:rPr lang="en-US" sz="1600" b="0" i="0" dirty="0" smtClean="0">
                <a:solidFill>
                  <a:srgbClr val="000000"/>
                </a:solidFill>
                <a:effectLst/>
                <a:latin typeface="Times New Roman" panose="02020603050405020304" pitchFamily="18" charset="0"/>
              </a:rPr>
              <a:t> entry through TRPC3 and TRPC6 can be beneficial to neurons. This notion is supported by the finding that TRPC3 and TRPC6 are important in promoting neuronal survival. For example, BDNF can stimulate TRPC3 and TRPC6 opening and allow the elevation of [Ca</a:t>
            </a:r>
            <a:r>
              <a:rPr lang="en-US" sz="1600" b="0" i="0" baseline="30000" dirty="0" smtClean="0">
                <a:solidFill>
                  <a:srgbClr val="000000"/>
                </a:solidFill>
                <a:effectLst/>
                <a:latin typeface="Times New Roman" panose="02020603050405020304" pitchFamily="18" charset="0"/>
              </a:rPr>
              <a:t>2+</a:t>
            </a:r>
            <a:r>
              <a:rPr lang="en-US" sz="1600" b="0" i="0" dirty="0" smtClean="0">
                <a:solidFill>
                  <a:srgbClr val="000000"/>
                </a:solidFill>
                <a:effectLst/>
                <a:latin typeface="Times New Roman" panose="02020603050405020304" pitchFamily="18" charset="0"/>
              </a:rPr>
              <a:t>]</a:t>
            </a:r>
            <a:r>
              <a:rPr lang="en-US" sz="1600" b="0" i="0" baseline="-25000" dirty="0" err="1" smtClean="0">
                <a:solidFill>
                  <a:srgbClr val="000000"/>
                </a:solidFill>
                <a:effectLst/>
                <a:latin typeface="Times New Roman" panose="02020603050405020304" pitchFamily="18" charset="0"/>
              </a:rPr>
              <a:t>i</a:t>
            </a:r>
            <a:r>
              <a:rPr lang="en-US" sz="1600" b="0" i="0" dirty="0" smtClean="0">
                <a:solidFill>
                  <a:srgbClr val="000000"/>
                </a:solidFill>
                <a:effectLst/>
                <a:latin typeface="Times New Roman" panose="02020603050405020304" pitchFamily="18" charset="0"/>
              </a:rPr>
              <a:t> to activate the CREB pathway (</a:t>
            </a:r>
            <a:r>
              <a:rPr lang="en-US" sz="1600" b="0" i="0" dirty="0" err="1" smtClean="0">
                <a:solidFill>
                  <a:srgbClr val="642A8F"/>
                </a:solidFill>
                <a:effectLst/>
                <a:latin typeface="Times New Roman" panose="02020603050405020304" pitchFamily="18" charset="0"/>
                <a:hlinkClick r:id="rId2"/>
              </a:rPr>
              <a:t>Jia</a:t>
            </a:r>
            <a:r>
              <a:rPr lang="en-US" sz="1600" b="0" i="0" dirty="0" smtClean="0">
                <a:solidFill>
                  <a:srgbClr val="642A8F"/>
                </a:solidFill>
                <a:effectLst/>
                <a:latin typeface="Times New Roman" panose="02020603050405020304" pitchFamily="18" charset="0"/>
                <a:hlinkClick r:id="rId2"/>
              </a:rPr>
              <a:t> et al., 2007</a:t>
            </a:r>
            <a:r>
              <a:rPr lang="en-US" sz="1600" b="0" i="0" dirty="0" smtClean="0">
                <a:solidFill>
                  <a:srgbClr val="000000"/>
                </a:solidFill>
                <a:effectLst/>
                <a:latin typeface="Times New Roman" panose="02020603050405020304" pitchFamily="18" charset="0"/>
              </a:rPr>
              <a:t>).</a:t>
            </a:r>
          </a:p>
          <a:p>
            <a:endParaRPr lang="en-US" sz="1600" b="0" i="0" dirty="0" smtClean="0">
              <a:solidFill>
                <a:srgbClr val="000000"/>
              </a:solidFill>
              <a:effectLst/>
              <a:latin typeface="Times New Roman" panose="02020603050405020304" pitchFamily="18" charset="0"/>
            </a:endParaRPr>
          </a:p>
          <a:p>
            <a:r>
              <a:rPr lang="en-US" sz="1600" dirty="0" err="1" smtClean="0">
                <a:solidFill>
                  <a:srgbClr val="000000"/>
                </a:solidFill>
                <a:latin typeface="Times New Roman" panose="02020603050405020304" pitchFamily="18" charset="0"/>
              </a:rPr>
              <a:t>Hy</a:t>
            </a:r>
            <a:r>
              <a:rPr lang="en-US" sz="1600" b="0" i="0" dirty="0" err="1" smtClean="0">
                <a:solidFill>
                  <a:srgbClr val="000000"/>
                </a:solidFill>
                <a:effectLst/>
                <a:latin typeface="Times New Roman" panose="02020603050405020304" pitchFamily="18" charset="0"/>
              </a:rPr>
              <a:t>perforin</a:t>
            </a:r>
            <a:r>
              <a:rPr lang="en-US" sz="1600" b="0" i="0" dirty="0" smtClean="0">
                <a:solidFill>
                  <a:srgbClr val="000000"/>
                </a:solidFill>
                <a:effectLst/>
                <a:latin typeface="Times New Roman" panose="02020603050405020304" pitchFamily="18" charset="0"/>
              </a:rPr>
              <a:t>, which is a key constituent of St. John's </a:t>
            </a:r>
            <a:r>
              <a:rPr lang="en-US" sz="1600" b="0" i="0" dirty="0" err="1" smtClean="0">
                <a:solidFill>
                  <a:srgbClr val="000000"/>
                </a:solidFill>
                <a:effectLst/>
                <a:latin typeface="Times New Roman" panose="02020603050405020304" pitchFamily="18" charset="0"/>
              </a:rPr>
              <a:t>wort</a:t>
            </a:r>
            <a:r>
              <a:rPr lang="en-US" sz="1600" b="0" i="0" dirty="0" smtClean="0">
                <a:solidFill>
                  <a:srgbClr val="000000"/>
                </a:solidFill>
                <a:effectLst/>
                <a:latin typeface="Times New Roman" panose="02020603050405020304" pitchFamily="18" charset="0"/>
              </a:rPr>
              <a:t> and specifically activates TRPC6, has been shown to increase TRPC6 and CREB expression and attenuate the brain damage induced by </a:t>
            </a:r>
            <a:r>
              <a:rPr lang="en-US" sz="1600" b="0" i="0" dirty="0" err="1" smtClean="0">
                <a:solidFill>
                  <a:srgbClr val="000000"/>
                </a:solidFill>
                <a:effectLst/>
                <a:latin typeface="Times New Roman" panose="02020603050405020304" pitchFamily="18" charset="0"/>
              </a:rPr>
              <a:t>tMCAO</a:t>
            </a:r>
            <a:r>
              <a:rPr lang="en-US" sz="1600" b="0" i="0" dirty="0" smtClean="0">
                <a:solidFill>
                  <a:srgbClr val="000000"/>
                </a:solidFill>
                <a:effectLst/>
                <a:latin typeface="Times New Roman" panose="02020603050405020304" pitchFamily="18" charset="0"/>
              </a:rPr>
              <a:t> in rats via the inhibition of TRPC6 channel degradation (</a:t>
            </a:r>
            <a:r>
              <a:rPr lang="en-US" sz="1600" b="0" i="0" dirty="0" smtClean="0">
                <a:solidFill>
                  <a:srgbClr val="642A8F"/>
                </a:solidFill>
                <a:effectLst/>
                <a:latin typeface="Times New Roman" panose="02020603050405020304" pitchFamily="18" charset="0"/>
                <a:hlinkClick r:id="rId2"/>
              </a:rPr>
              <a:t>Lin et al., 2013b</a:t>
            </a:r>
            <a:r>
              <a:rPr lang="en-US" sz="1600" b="0" i="0" dirty="0" smtClean="0">
                <a:solidFill>
                  <a:srgbClr val="000000"/>
                </a:solidFill>
                <a:effectLst/>
                <a:latin typeface="Times New Roman" panose="02020603050405020304" pitchFamily="18" charset="0"/>
              </a:rPr>
              <a:t>). A recent report indicates that IL-17A, which is a </a:t>
            </a:r>
            <a:r>
              <a:rPr lang="en-US" sz="1600" b="0" i="0" dirty="0" err="1" smtClean="0">
                <a:solidFill>
                  <a:srgbClr val="000000"/>
                </a:solidFill>
                <a:effectLst/>
                <a:latin typeface="Times New Roman" panose="02020603050405020304" pitchFamily="18" charset="0"/>
              </a:rPr>
              <a:t>proinflammatory</a:t>
            </a:r>
            <a:r>
              <a:rPr lang="en-US" sz="1600" b="0" i="0" dirty="0" smtClean="0">
                <a:solidFill>
                  <a:srgbClr val="000000"/>
                </a:solidFill>
                <a:effectLst/>
                <a:latin typeface="Times New Roman" panose="02020603050405020304" pitchFamily="18" charset="0"/>
              </a:rPr>
              <a:t> cytokine involved in cerebral ischemic injury, contributes to brain ischemia reperfusion injury through the calpain-TRPC6 degradation pathway in mice (</a:t>
            </a:r>
            <a:r>
              <a:rPr lang="en-US" sz="1600" b="0" i="0" dirty="0" smtClean="0">
                <a:solidFill>
                  <a:srgbClr val="642A8F"/>
                </a:solidFill>
                <a:effectLst/>
                <a:latin typeface="Times New Roman" panose="02020603050405020304" pitchFamily="18" charset="0"/>
                <a:hlinkClick r:id="rId2"/>
              </a:rPr>
              <a:t>Zhang et al., 2014</a:t>
            </a:r>
            <a:r>
              <a:rPr lang="en-US" sz="1600" b="0" i="0" dirty="0" smtClean="0">
                <a:solidFill>
                  <a:srgbClr val="000000"/>
                </a:solidFill>
                <a:effectLst/>
                <a:latin typeface="Times New Roman" panose="02020603050405020304" pitchFamily="18" charset="0"/>
              </a:rPr>
              <a:t>). Taken together, the above observations indicate that TRPC6 in neurons may be a new therapeutic target for the prevention of neuronal injury after cerebral ischemia.</a:t>
            </a:r>
          </a:p>
          <a:p>
            <a:endParaRPr lang="en-US" sz="1600" b="0" i="0" dirty="0" smtClean="0">
              <a:solidFill>
                <a:srgbClr val="000000"/>
              </a:solidFill>
              <a:effectLst/>
              <a:latin typeface="Times New Roman" panose="02020603050405020304" pitchFamily="18" charset="0"/>
            </a:endParaRPr>
          </a:p>
          <a:p>
            <a:r>
              <a:rPr lang="en-US" sz="1600" b="0" i="0" dirty="0" smtClean="0">
                <a:solidFill>
                  <a:srgbClr val="000000"/>
                </a:solidFill>
                <a:effectLst/>
                <a:latin typeface="Times New Roman" panose="02020603050405020304" pitchFamily="18" charset="0"/>
              </a:rPr>
              <a:t>Intracerebral hemorrhage (ICH) is a subtype of bleeding stroke with high morbidity and mortality. Basic research has demonstrated that various drugs with </a:t>
            </a:r>
            <a:r>
              <a:rPr lang="en-US" sz="1600" b="0" i="0" dirty="0" err="1" smtClean="0">
                <a:solidFill>
                  <a:srgbClr val="000000"/>
                </a:solidFill>
                <a:effectLst/>
                <a:latin typeface="Times New Roman" panose="02020603050405020304" pitchFamily="18" charset="0"/>
              </a:rPr>
              <a:t>antioxidative</a:t>
            </a:r>
            <a:r>
              <a:rPr lang="en-US" sz="1600" b="0" i="0" dirty="0" smtClean="0">
                <a:solidFill>
                  <a:srgbClr val="000000"/>
                </a:solidFill>
                <a:effectLst/>
                <a:latin typeface="Times New Roman" panose="02020603050405020304" pitchFamily="18" charset="0"/>
              </a:rPr>
              <a:t>, anti-inflammatory, or neurotrophic/neuroprotective properties exert therapeutic effects in ICH animal models. The modulation of inflammatory processes mediated by astrocytes, microglia/macrophages, neutrophils, and so on, may provide an opportunity for restricting the expansion of ICH-induced tissue damage. </a:t>
            </a:r>
          </a:p>
          <a:p>
            <a:endParaRPr lang="en-US" sz="1600" b="0" i="0" dirty="0" smtClean="0">
              <a:solidFill>
                <a:srgbClr val="000000"/>
              </a:solidFill>
              <a:effectLst/>
              <a:latin typeface="Times New Roman" panose="02020603050405020304" pitchFamily="18" charset="0"/>
            </a:endParaRPr>
          </a:p>
          <a:p>
            <a:r>
              <a:rPr lang="en-US" sz="1600" b="0" i="0" dirty="0" smtClean="0">
                <a:solidFill>
                  <a:srgbClr val="000000"/>
                </a:solidFill>
                <a:effectLst/>
                <a:latin typeface="Times New Roman" panose="02020603050405020304" pitchFamily="18" charset="0"/>
              </a:rPr>
              <a:t>Astrocyte activation by the selective TRPC3 inhibitor Pyr3 may lead to improvements in neurological function (</a:t>
            </a:r>
            <a:r>
              <a:rPr lang="en-US" sz="1600" b="0" i="0" dirty="0" err="1" smtClean="0">
                <a:solidFill>
                  <a:srgbClr val="642A8F"/>
                </a:solidFill>
                <a:effectLst/>
                <a:latin typeface="Times New Roman" panose="02020603050405020304" pitchFamily="18" charset="0"/>
                <a:hlinkClick r:id="rId2"/>
              </a:rPr>
              <a:t>Munakata</a:t>
            </a:r>
            <a:r>
              <a:rPr lang="en-US" sz="1600" b="0" i="0" dirty="0" smtClean="0">
                <a:solidFill>
                  <a:srgbClr val="642A8F"/>
                </a:solidFill>
                <a:effectLst/>
                <a:latin typeface="Times New Roman" panose="02020603050405020304" pitchFamily="18" charset="0"/>
                <a:hlinkClick r:id="rId2"/>
              </a:rPr>
              <a:t> et al., 2013</a:t>
            </a:r>
            <a:r>
              <a:rPr lang="en-US" sz="1600" b="0" i="0" dirty="0" smtClean="0">
                <a:solidFill>
                  <a:srgbClr val="000000"/>
                </a:solidFill>
                <a:effectLst/>
                <a:latin typeface="Times New Roman" panose="02020603050405020304" pitchFamily="18" charset="0"/>
              </a:rPr>
              <a:t>). These data suggest that TRPC3 is involved in the development of brain injury after ICH and implicate TRPC3 in astrocytes as a new therapeutic target for the prevention of secondary brain injury and neurological deficits after ICH.</a:t>
            </a:r>
            <a:endParaRPr lang="en-US" sz="16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309010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72341" y="1028343"/>
            <a:ext cx="9725891" cy="2862322"/>
          </a:xfrm>
          <a:prstGeom prst="rect">
            <a:avLst/>
          </a:prstGeom>
        </p:spPr>
        <p:txBody>
          <a:bodyPr wrap="square">
            <a:spAutoFit/>
          </a:bodyPr>
          <a:lstStyle/>
          <a:p>
            <a:r>
              <a:rPr lang="en-US" b="1" i="0" dirty="0" smtClean="0">
                <a:solidFill>
                  <a:srgbClr val="985735"/>
                </a:solidFill>
                <a:effectLst/>
                <a:latin typeface="arial" panose="020B0604020202020204" pitchFamily="34" charset="0"/>
              </a:rPr>
              <a:t>16.3. The Transient Receptor Potential </a:t>
            </a:r>
            <a:r>
              <a:rPr lang="en-US" b="1" i="0" dirty="0" err="1" smtClean="0">
                <a:solidFill>
                  <a:srgbClr val="985735"/>
                </a:solidFill>
                <a:effectLst/>
                <a:latin typeface="arial" panose="020B0604020202020204" pitchFamily="34" charset="0"/>
              </a:rPr>
              <a:t>Melastatin</a:t>
            </a:r>
            <a:r>
              <a:rPr lang="en-US" b="1" i="0" dirty="0" smtClean="0">
                <a:solidFill>
                  <a:srgbClr val="985735"/>
                </a:solidFill>
                <a:effectLst/>
                <a:latin typeface="arial" panose="020B0604020202020204" pitchFamily="34" charset="0"/>
              </a:rPr>
              <a:t> Subfamily</a:t>
            </a:r>
          </a:p>
          <a:p>
            <a:r>
              <a:rPr lang="en-US" b="1" i="0" dirty="0" smtClean="0">
                <a:solidFill>
                  <a:srgbClr val="724128"/>
                </a:solidFill>
                <a:effectLst/>
                <a:latin typeface="arial" panose="020B0604020202020204" pitchFamily="34" charset="0"/>
              </a:rPr>
              <a:t>16.3.1. Physiological Roles of TRPM Channels in Neurons</a:t>
            </a:r>
          </a:p>
          <a:p>
            <a:r>
              <a:rPr lang="en-US" b="0" i="0" dirty="0" smtClean="0">
                <a:solidFill>
                  <a:srgbClr val="000000"/>
                </a:solidFill>
                <a:effectLst/>
                <a:latin typeface="Times New Roman" panose="02020603050405020304" pitchFamily="18" charset="0"/>
              </a:rPr>
              <a:t>TRPM2 plays a pivotal role in H</a:t>
            </a:r>
            <a:r>
              <a:rPr lang="en-US" b="0" i="0" baseline="-25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O</a:t>
            </a:r>
            <a:r>
              <a:rPr lang="en-US" b="0" i="0" baseline="-25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-induced neuronal death as redox-sensitive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-permeable channels expressed in primary cultured neurons (</a:t>
            </a:r>
            <a:r>
              <a:rPr lang="en-US" b="0" i="0" dirty="0" smtClean="0">
                <a:solidFill>
                  <a:srgbClr val="642A8F"/>
                </a:solidFill>
                <a:effectLst/>
                <a:latin typeface="Times New Roman" panose="02020603050405020304" pitchFamily="18" charset="0"/>
                <a:hlinkClick r:id="rId2"/>
              </a:rPr>
              <a:t>Kaneko et al., 2006</a:t>
            </a:r>
            <a:r>
              <a:rPr lang="en-US" b="0" i="0" dirty="0" smtClean="0">
                <a:solidFill>
                  <a:srgbClr val="000000"/>
                </a:solidFill>
                <a:effectLst/>
                <a:latin typeface="Times New Roman" panose="02020603050405020304" pitchFamily="18" charset="0"/>
              </a:rPr>
              <a:t>). TRPM2 is linked to neuronal cell death after oxidative stress induced by glutathione (GSH). GSH inhibits TRPM2 channels through a thiol-independent mechanism, which plays an important role in aging and neurological diseases associated with depletion of GSH (</a:t>
            </a:r>
            <a:r>
              <a:rPr lang="en-US" b="0" i="0" dirty="0" err="1" smtClean="0">
                <a:solidFill>
                  <a:srgbClr val="642A8F"/>
                </a:solidFill>
                <a:effectLst/>
                <a:latin typeface="Times New Roman" panose="02020603050405020304" pitchFamily="18" charset="0"/>
                <a:hlinkClick r:id="rId2"/>
              </a:rPr>
              <a:t>Belrose</a:t>
            </a:r>
            <a:r>
              <a:rPr lang="en-US" b="0" i="0" dirty="0" smtClean="0">
                <a:solidFill>
                  <a:srgbClr val="642A8F"/>
                </a:solidFill>
                <a:effectLst/>
                <a:latin typeface="Times New Roman" panose="02020603050405020304" pitchFamily="18" charset="0"/>
                <a:hlinkClick r:id="rId2"/>
              </a:rPr>
              <a:t> et al., 2012</a:t>
            </a:r>
            <a:r>
              <a:rPr lang="en-US" b="0" i="0" dirty="0" smtClean="0">
                <a:solidFill>
                  <a:srgbClr val="000000"/>
                </a:solidFill>
                <a:effectLst/>
                <a:latin typeface="Times New Roman" panose="02020603050405020304" pitchFamily="18" charset="0"/>
              </a:rPr>
              <a:t>). TRPM2 may be a modulator of hippocampal synaptic plasticity. TRPM2 KO hippocampus slices showed that the LTD is selectively impaired because of inhibition of the glycogen synthase kinase 3</a:t>
            </a:r>
            <a:r>
              <a:rPr lang="el-GR" b="0" i="0" dirty="0" smtClean="0">
                <a:solidFill>
                  <a:srgbClr val="000000"/>
                </a:solidFill>
                <a:effectLst/>
                <a:latin typeface="Times New Roman" panose="02020603050405020304" pitchFamily="18" charset="0"/>
              </a:rPr>
              <a:t>β (</a:t>
            </a:r>
            <a:r>
              <a:rPr lang="en-US" b="0" i="0" dirty="0" smtClean="0">
                <a:solidFill>
                  <a:srgbClr val="000000"/>
                </a:solidFill>
                <a:effectLst/>
                <a:latin typeface="Times New Roman" panose="02020603050405020304" pitchFamily="18" charset="0"/>
              </a:rPr>
              <a:t>GSK3</a:t>
            </a:r>
            <a:r>
              <a:rPr lang="el-GR" b="0" i="0" dirty="0" smtClean="0">
                <a:solidFill>
                  <a:srgbClr val="000000"/>
                </a:solidFill>
                <a:effectLst/>
                <a:latin typeface="Times New Roman" panose="02020603050405020304" pitchFamily="18" charset="0"/>
              </a:rPr>
              <a:t>β), </a:t>
            </a:r>
            <a:r>
              <a:rPr lang="en-US" b="0" i="0" dirty="0" smtClean="0">
                <a:solidFill>
                  <a:srgbClr val="000000"/>
                </a:solidFill>
                <a:effectLst/>
                <a:latin typeface="Times New Roman" panose="02020603050405020304" pitchFamily="18" charset="0"/>
              </a:rPr>
              <a:t>confirming the role of TRPM2 in hippocampal synaptic plasticity (</a:t>
            </a:r>
            <a:r>
              <a:rPr lang="en-US" b="0" i="0" dirty="0" err="1" smtClean="0">
                <a:solidFill>
                  <a:srgbClr val="642A8F"/>
                </a:solidFill>
                <a:effectLst/>
                <a:latin typeface="Times New Roman" panose="02020603050405020304" pitchFamily="18" charset="0"/>
                <a:hlinkClick r:id="rId2"/>
              </a:rPr>
              <a:t>Xie</a:t>
            </a:r>
            <a:r>
              <a:rPr lang="en-US" b="0" i="0" dirty="0" smtClean="0">
                <a:solidFill>
                  <a:srgbClr val="642A8F"/>
                </a:solidFill>
                <a:effectLst/>
                <a:latin typeface="Times New Roman" panose="02020603050405020304" pitchFamily="18" charset="0"/>
                <a:hlinkClick r:id="rId2"/>
              </a:rPr>
              <a:t> et al., 2011</a:t>
            </a:r>
            <a:r>
              <a:rPr lang="en-US" b="0" i="0" dirty="0" smtClean="0">
                <a:solidFill>
                  <a:srgbClr val="000000"/>
                </a:solidFill>
                <a:effectLst/>
                <a:latin typeface="Times New Roman" panose="02020603050405020304" pitchFamily="18" charset="0"/>
              </a:rPr>
              <a:t>).</a:t>
            </a:r>
            <a:endParaRPr lang="en-US"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0344562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4196" y="241069"/>
            <a:ext cx="11604568" cy="2308324"/>
          </a:xfrm>
          <a:prstGeom prst="rect">
            <a:avLst/>
          </a:prstGeom>
        </p:spPr>
        <p:txBody>
          <a:bodyPr wrap="square">
            <a:spAutoFit/>
          </a:bodyPr>
          <a:lstStyle/>
          <a:p>
            <a:r>
              <a:rPr lang="en-US" b="1" i="0" dirty="0" smtClean="0">
                <a:solidFill>
                  <a:srgbClr val="724128"/>
                </a:solidFill>
                <a:effectLst/>
                <a:latin typeface="arial" panose="020B0604020202020204" pitchFamily="34" charset="0"/>
              </a:rPr>
              <a:t>16.3.2. Physiological Roles of TRPM Channels in Glia</a:t>
            </a:r>
          </a:p>
          <a:p>
            <a:r>
              <a:rPr lang="en-US" b="0" i="0" dirty="0" smtClean="0">
                <a:solidFill>
                  <a:srgbClr val="000000"/>
                </a:solidFill>
                <a:effectLst/>
                <a:latin typeface="Times New Roman" panose="02020603050405020304" pitchFamily="18" charset="0"/>
              </a:rPr>
              <a:t>Several studies have targeted glial cells as a potential therapeutic avenue by focusing on intracellular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signaling, which is essential for glial cell function. These studies have revealed that a subtype of TRPM channels is expressed in glial cells, including astrocytes, microglia, and oligodendrocytes.</a:t>
            </a:r>
          </a:p>
          <a:p>
            <a:r>
              <a:rPr lang="en-US" b="0" i="0" dirty="0" smtClean="0">
                <a:solidFill>
                  <a:srgbClr val="000000"/>
                </a:solidFill>
                <a:effectLst/>
                <a:latin typeface="Times New Roman" panose="02020603050405020304" pitchFamily="18" charset="0"/>
              </a:rPr>
              <a:t>The presence of an oxidative stressor, </a:t>
            </a:r>
            <a:r>
              <a:rPr lang="en-US" b="0" i="1" dirty="0" err="1" smtClean="0">
                <a:solidFill>
                  <a:srgbClr val="000000"/>
                </a:solidFill>
                <a:effectLst/>
                <a:latin typeface="Times New Roman" panose="02020603050405020304" pitchFamily="18" charset="0"/>
              </a:rPr>
              <a:t>tert</a:t>
            </a:r>
            <a:r>
              <a:rPr lang="en-US" b="0" i="0" dirty="0" smtClean="0">
                <a:solidFill>
                  <a:srgbClr val="000000"/>
                </a:solidFill>
                <a:effectLst/>
                <a:latin typeface="Times New Roman" panose="02020603050405020304" pitchFamily="18" charset="0"/>
              </a:rPr>
              <a:t>-butyl </a:t>
            </a:r>
            <a:r>
              <a:rPr lang="en-US" b="0" i="0" dirty="0" err="1" smtClean="0">
                <a:solidFill>
                  <a:srgbClr val="000000"/>
                </a:solidFill>
                <a:effectLst/>
                <a:latin typeface="Times New Roman" panose="02020603050405020304" pitchFamily="18" charset="0"/>
              </a:rPr>
              <a:t>hydroperoxide</a:t>
            </a:r>
            <a:r>
              <a:rPr lang="en-US" b="0" i="0" dirty="0" smtClean="0">
                <a:solidFill>
                  <a:srgbClr val="000000"/>
                </a:solidFill>
                <a:effectLst/>
                <a:latin typeface="Times New Roman" panose="02020603050405020304" pitchFamily="18" charset="0"/>
              </a:rPr>
              <a:t>, leads to the upregulation of TRPM2 mRNA in rat cultured astrocytes (</a:t>
            </a:r>
            <a:r>
              <a:rPr lang="en-US" b="0" i="0" dirty="0" smtClean="0">
                <a:solidFill>
                  <a:srgbClr val="642A8F"/>
                </a:solidFill>
                <a:effectLst/>
                <a:latin typeface="Times New Roman" panose="02020603050405020304" pitchFamily="18" charset="0"/>
                <a:hlinkClick r:id="rId2"/>
              </a:rPr>
              <a:t>Bond and Greenfield, 2007</a:t>
            </a:r>
            <a:r>
              <a:rPr lang="en-US" b="0" i="0" dirty="0" smtClean="0">
                <a:solidFill>
                  <a:srgbClr val="000000"/>
                </a:solidFill>
                <a:effectLst/>
                <a:latin typeface="Times New Roman" panose="02020603050405020304" pitchFamily="18" charset="0"/>
              </a:rPr>
              <a:t>). In addition, inhibiting intracellular GSH biosynthesis with D,L-</a:t>
            </a:r>
            <a:r>
              <a:rPr lang="en-US" b="0" i="0" dirty="0" err="1" smtClean="0">
                <a:solidFill>
                  <a:srgbClr val="000000"/>
                </a:solidFill>
                <a:effectLst/>
                <a:latin typeface="Times New Roman" panose="02020603050405020304" pitchFamily="18" charset="0"/>
              </a:rPr>
              <a:t>buthionine</a:t>
            </a:r>
            <a:r>
              <a:rPr lang="en-US" b="0" i="0" dirty="0" smtClean="0">
                <a:solidFill>
                  <a:srgbClr val="000000"/>
                </a:solidFill>
                <a:effectLst/>
                <a:latin typeface="Times New Roman" panose="02020603050405020304" pitchFamily="18" charset="0"/>
              </a:rPr>
              <a:t>-(</a:t>
            </a:r>
            <a:r>
              <a:rPr lang="en-US" b="0" i="1" dirty="0" smtClean="0">
                <a:solidFill>
                  <a:srgbClr val="000000"/>
                </a:solidFill>
                <a:effectLst/>
                <a:latin typeface="Times New Roman" panose="02020603050405020304" pitchFamily="18" charset="0"/>
              </a:rPr>
              <a:t>S,R</a:t>
            </a:r>
            <a:r>
              <a:rPr lang="en-US" b="0" i="0" dirty="0" smtClean="0">
                <a:solidFill>
                  <a:srgbClr val="000000"/>
                </a:solidFill>
                <a:effectLst/>
                <a:latin typeface="Times New Roman" panose="02020603050405020304" pitchFamily="18" charset="0"/>
              </a:rPr>
              <a:t>)-</a:t>
            </a:r>
            <a:r>
              <a:rPr lang="en-US" b="0" i="0" dirty="0" err="1" smtClean="0">
                <a:solidFill>
                  <a:srgbClr val="000000"/>
                </a:solidFill>
                <a:effectLst/>
                <a:latin typeface="Times New Roman" panose="02020603050405020304" pitchFamily="18" charset="0"/>
              </a:rPr>
              <a:t>sulfoximine</a:t>
            </a:r>
            <a:r>
              <a:rPr lang="en-US" b="0" i="0" dirty="0" smtClean="0">
                <a:solidFill>
                  <a:srgbClr val="000000"/>
                </a:solidFill>
                <a:effectLst/>
                <a:latin typeface="Times New Roman" panose="02020603050405020304" pitchFamily="18" charset="0"/>
              </a:rPr>
              <a:t> (BSO) causes oxidative stress and results in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influx through TRPM2 channels, leading to a </a:t>
            </a:r>
            <a:r>
              <a:rPr lang="en-US" b="0" i="0" dirty="0" err="1" smtClean="0">
                <a:solidFill>
                  <a:srgbClr val="000000"/>
                </a:solidFill>
                <a:effectLst/>
                <a:latin typeface="Times New Roman" panose="02020603050405020304" pitchFamily="18" charset="0"/>
              </a:rPr>
              <a:t>neuroinflammatory</a:t>
            </a:r>
            <a:r>
              <a:rPr lang="en-US" b="0" i="0" dirty="0" smtClean="0">
                <a:solidFill>
                  <a:srgbClr val="000000"/>
                </a:solidFill>
                <a:effectLst/>
                <a:latin typeface="Times New Roman" panose="02020603050405020304" pitchFamily="18" charset="0"/>
              </a:rPr>
              <a:t> response in human astrocytes (</a:t>
            </a:r>
            <a:r>
              <a:rPr lang="en-US" b="0" i="0" dirty="0" smtClean="0">
                <a:solidFill>
                  <a:srgbClr val="642A8F"/>
                </a:solidFill>
                <a:effectLst/>
                <a:latin typeface="Times New Roman" panose="02020603050405020304" pitchFamily="18" charset="0"/>
                <a:hlinkClick r:id="rId2"/>
              </a:rPr>
              <a:t>Lee et al., 2010</a:t>
            </a:r>
            <a:r>
              <a:rPr lang="en-US" b="0" i="0" dirty="0" smtClean="0">
                <a:solidFill>
                  <a:srgbClr val="000000"/>
                </a:solidFill>
                <a:effectLst/>
                <a:latin typeface="Times New Roman" panose="02020603050405020304" pitchFamily="18" charset="0"/>
              </a:rPr>
              <a:t>). </a:t>
            </a:r>
            <a:endParaRPr lang="en-US" b="0" i="0" dirty="0">
              <a:solidFill>
                <a:srgbClr val="000000"/>
              </a:solidFill>
              <a:effectLst/>
              <a:latin typeface="Times New Roman" panose="02020603050405020304" pitchFamily="18" charset="0"/>
            </a:endParaRPr>
          </a:p>
        </p:txBody>
      </p:sp>
      <p:sp>
        <p:nvSpPr>
          <p:cNvPr id="3" name="Rectángulo 2"/>
          <p:cNvSpPr/>
          <p:nvPr/>
        </p:nvSpPr>
        <p:spPr>
          <a:xfrm>
            <a:off x="324196" y="2690336"/>
            <a:ext cx="11762509" cy="923330"/>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Several studies have focused on the physiological and pathophysiological roles of TRPM2 in microglia, as microglia are of myeloid-</a:t>
            </a:r>
            <a:r>
              <a:rPr lang="en-US" b="0" i="0" dirty="0" err="1" smtClean="0">
                <a:solidFill>
                  <a:srgbClr val="000000"/>
                </a:solidFill>
                <a:effectLst/>
                <a:latin typeface="Times New Roman" panose="02020603050405020304" pitchFamily="18" charset="0"/>
              </a:rPr>
              <a:t>monocytic</a:t>
            </a:r>
            <a:r>
              <a:rPr lang="en-US" b="0" i="0" dirty="0" smtClean="0">
                <a:solidFill>
                  <a:srgbClr val="000000"/>
                </a:solidFill>
                <a:effectLst/>
                <a:latin typeface="Times New Roman" panose="02020603050405020304" pitchFamily="18" charset="0"/>
              </a:rPr>
              <a:t> lineage. Many studies have clearly demonstrated that TRPM2 functions as a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-permeable channel in mouse monocytes </a:t>
            </a:r>
            <a:endParaRPr lang="en-US" dirty="0"/>
          </a:p>
        </p:txBody>
      </p:sp>
      <p:sp>
        <p:nvSpPr>
          <p:cNvPr id="4" name="Rectángulo 3"/>
          <p:cNvSpPr/>
          <p:nvPr/>
        </p:nvSpPr>
        <p:spPr>
          <a:xfrm>
            <a:off x="324196" y="3815541"/>
            <a:ext cx="11388436" cy="646331"/>
          </a:xfrm>
          <a:prstGeom prst="rect">
            <a:avLst/>
          </a:prstGeom>
        </p:spPr>
        <p:txBody>
          <a:bodyPr wrap="square">
            <a:spAutoFit/>
          </a:bodyPr>
          <a:lstStyle/>
          <a:p>
            <a:r>
              <a:rPr lang="en-US" b="0" i="0" smtClean="0">
                <a:solidFill>
                  <a:srgbClr val="000000"/>
                </a:solidFill>
                <a:effectLst/>
                <a:latin typeface="Times New Roman" panose="02020603050405020304" pitchFamily="18" charset="0"/>
              </a:rPr>
              <a:t>combined application of lipopolysaccharide (LPS) and interferon-</a:t>
            </a:r>
            <a:r>
              <a:rPr lang="el-GR" b="0" i="0" dirty="0" smtClean="0">
                <a:solidFill>
                  <a:srgbClr val="000000"/>
                </a:solidFill>
                <a:effectLst/>
                <a:latin typeface="Times New Roman" panose="02020603050405020304" pitchFamily="18" charset="0"/>
              </a:rPr>
              <a:t>γ </a:t>
            </a:r>
            <a:r>
              <a:rPr lang="en-US" b="0" i="0" dirty="0" smtClean="0">
                <a:solidFill>
                  <a:srgbClr val="000000"/>
                </a:solidFill>
                <a:effectLst/>
                <a:latin typeface="Times New Roman" panose="02020603050405020304" pitchFamily="18" charset="0"/>
              </a:rPr>
              <a:t>can stimulate TRPM2-mediated extracellular Ca</a:t>
            </a:r>
            <a:r>
              <a:rPr lang="en-US" b="0" i="0" baseline="30000" dirty="0" smtClean="0">
                <a:solidFill>
                  <a:srgbClr val="000000"/>
                </a:solidFill>
                <a:effectLst/>
                <a:latin typeface="Times New Roman" panose="02020603050405020304" pitchFamily="18" charset="0"/>
              </a:rPr>
              <a:t>2+</a:t>
            </a:r>
            <a:r>
              <a:rPr lang="en-US" b="0" i="0" dirty="0" smtClean="0">
                <a:solidFill>
                  <a:srgbClr val="000000"/>
                </a:solidFill>
                <a:effectLst/>
                <a:latin typeface="Times New Roman" panose="02020603050405020304" pitchFamily="18" charset="0"/>
              </a:rPr>
              <a:t> influx in cultured microglia.</a:t>
            </a:r>
            <a:endParaRPr lang="en-US" dirty="0"/>
          </a:p>
        </p:txBody>
      </p:sp>
      <p:sp>
        <p:nvSpPr>
          <p:cNvPr id="5" name="Rectángulo 4"/>
          <p:cNvSpPr/>
          <p:nvPr/>
        </p:nvSpPr>
        <p:spPr>
          <a:xfrm>
            <a:off x="254924" y="4804586"/>
            <a:ext cx="11457708" cy="923330"/>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The sulfonylurea receptor 1-TRPM channel regulates NO synthase 2 transcription in toll-like receptor 4–activated microglia (</a:t>
            </a:r>
            <a:r>
              <a:rPr lang="en-US" b="0" i="0" dirty="0" smtClean="0">
                <a:solidFill>
                  <a:srgbClr val="642A8F"/>
                </a:solidFill>
                <a:effectLst/>
                <a:latin typeface="Times New Roman" panose="02020603050405020304" pitchFamily="18" charset="0"/>
                <a:hlinkClick r:id="rId2"/>
              </a:rPr>
              <a:t>Kurland et al., 2016</a:t>
            </a:r>
            <a:r>
              <a:rPr lang="en-US" b="0" i="0" dirty="0" smtClean="0">
                <a:solidFill>
                  <a:srgbClr val="000000"/>
                </a:solidFill>
                <a:effectLst/>
                <a:latin typeface="Times New Roman" panose="02020603050405020304" pitchFamily="18" charset="0"/>
              </a:rPr>
              <a:t>). In addition, TRPM7 is functionally expressed in rat cultured microglia (</a:t>
            </a:r>
            <a:r>
              <a:rPr lang="en-US" b="0" i="0" dirty="0" smtClean="0">
                <a:solidFill>
                  <a:srgbClr val="642A8F"/>
                </a:solidFill>
                <a:effectLst/>
                <a:latin typeface="Times New Roman" panose="02020603050405020304" pitchFamily="18" charset="0"/>
                <a:hlinkClick r:id="rId2"/>
              </a:rPr>
              <a:t>Jiang et al., 2003</a:t>
            </a:r>
            <a:r>
              <a:rPr lang="en-US" b="0" i="0" dirty="0" smtClean="0">
                <a:solidFill>
                  <a:srgbClr val="000000"/>
                </a:solidFill>
                <a:effectLst/>
                <a:latin typeface="Times New Roman" panose="02020603050405020304" pitchFamily="18" charset="0"/>
              </a:rPr>
              <a:t>) and is essential for the enhanced ability of microglia to migrate and invade during anti-inflammatory states</a:t>
            </a:r>
            <a:endParaRPr lang="en-US" dirty="0"/>
          </a:p>
        </p:txBody>
      </p:sp>
    </p:spTree>
    <p:extLst>
      <p:ext uri="{BB962C8B-B14F-4D97-AF65-F5344CB8AC3E}">
        <p14:creationId xmlns:p14="http://schemas.microsoft.com/office/powerpoint/2010/main" val="6794480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22713" y="889844"/>
            <a:ext cx="10457411" cy="3139321"/>
          </a:xfrm>
          <a:prstGeom prst="rect">
            <a:avLst/>
          </a:prstGeom>
        </p:spPr>
        <p:txBody>
          <a:bodyPr wrap="square">
            <a:spAutoFit/>
          </a:bodyPr>
          <a:lstStyle/>
          <a:p>
            <a:r>
              <a:rPr lang="en-US" b="1" i="0" dirty="0" smtClean="0">
                <a:solidFill>
                  <a:srgbClr val="59331F"/>
                </a:solidFill>
                <a:effectLst/>
                <a:latin typeface="arial" panose="020B0604020202020204" pitchFamily="34" charset="0"/>
              </a:rPr>
              <a:t>16.3.3.2. Mental Disorders</a:t>
            </a:r>
          </a:p>
          <a:p>
            <a:r>
              <a:rPr lang="en-US" b="0" i="0" dirty="0" smtClean="0">
                <a:solidFill>
                  <a:srgbClr val="000000"/>
                </a:solidFill>
                <a:effectLst/>
                <a:latin typeface="Times New Roman" panose="02020603050405020304" pitchFamily="18" charset="0"/>
              </a:rPr>
              <a:t>TRPM2 may be involved in bipolar disorder (BD) type I, characterized by mood swings between manic and depressed states. Linkage analyses of bipolar families have confirmed that there is a susceptibility locus near the telomere on chromosome 21q (</a:t>
            </a:r>
            <a:r>
              <a:rPr lang="en-US" b="0" i="0" dirty="0" smtClean="0">
                <a:solidFill>
                  <a:srgbClr val="642A8F"/>
                </a:solidFill>
                <a:effectLst/>
                <a:latin typeface="Times New Roman" panose="02020603050405020304" pitchFamily="18" charset="0"/>
                <a:hlinkClick r:id="rId2"/>
              </a:rPr>
              <a:t>Straub et al., 1994</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McQuillin</a:t>
            </a:r>
            <a:r>
              <a:rPr lang="en-US" b="0" i="0" dirty="0" smtClean="0">
                <a:solidFill>
                  <a:srgbClr val="642A8F"/>
                </a:solidFill>
                <a:effectLst/>
                <a:latin typeface="Times New Roman" panose="02020603050405020304" pitchFamily="18" charset="0"/>
                <a:hlinkClick r:id="rId2"/>
              </a:rPr>
              <a:t> et al., 2006</a:t>
            </a:r>
            <a:r>
              <a:rPr lang="en-US" b="0" i="0" dirty="0" smtClean="0">
                <a:solidFill>
                  <a:srgbClr val="000000"/>
                </a:solidFill>
                <a:effectLst/>
                <a:latin typeface="Times New Roman" panose="02020603050405020304" pitchFamily="18" charset="0"/>
              </a:rPr>
              <a:t>). Several studies revealed conserved single nucleotide polymorphisms (SNPs) of TRPM2 in BD type I patients including </a:t>
            </a:r>
            <a:r>
              <a:rPr lang="en-US" b="0" i="0" dirty="0" smtClean="0">
                <a:solidFill>
                  <a:srgbClr val="642A8F"/>
                </a:solidFill>
                <a:effectLst/>
                <a:latin typeface="Times New Roman" panose="02020603050405020304" pitchFamily="18" charset="0"/>
                <a:hlinkClick r:id="rId3"/>
              </a:rPr>
              <a:t>rs1556314</a:t>
            </a:r>
            <a:r>
              <a:rPr lang="en-US" b="0" i="0" dirty="0" smtClean="0">
                <a:solidFill>
                  <a:srgbClr val="000000"/>
                </a:solidFill>
                <a:effectLst/>
                <a:latin typeface="Times New Roman" panose="02020603050405020304" pitchFamily="18" charset="0"/>
              </a:rPr>
              <a:t> (D543E mutation) (</a:t>
            </a:r>
            <a:r>
              <a:rPr lang="en-US" b="0" i="0" dirty="0" smtClean="0">
                <a:solidFill>
                  <a:srgbClr val="642A8F"/>
                </a:solidFill>
                <a:effectLst/>
                <a:latin typeface="Times New Roman" panose="02020603050405020304" pitchFamily="18" charset="0"/>
                <a:hlinkClick r:id="rId2"/>
              </a:rPr>
              <a:t>Liu et al., 2001</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McQuillin</a:t>
            </a:r>
            <a:r>
              <a:rPr lang="en-US" b="0" i="0" dirty="0" smtClean="0">
                <a:solidFill>
                  <a:srgbClr val="642A8F"/>
                </a:solidFill>
                <a:effectLst/>
                <a:latin typeface="Times New Roman" panose="02020603050405020304" pitchFamily="18" charset="0"/>
                <a:hlinkClick r:id="rId2"/>
              </a:rPr>
              <a:t> et al., 2006</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Xu et al., 2006</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2009</a:t>
            </a:r>
            <a:r>
              <a:rPr lang="en-US" b="0" i="0" dirty="0" smtClean="0">
                <a:solidFill>
                  <a:srgbClr val="000000"/>
                </a:solidFill>
                <a:effectLst/>
                <a:latin typeface="Times New Roman" panose="02020603050405020304" pitchFamily="18" charset="0"/>
              </a:rPr>
              <a:t>). The TRPM2 (D543E) mutant showed decreased channel activity in response to ADPR, and TRPM2-deficient mice exhibited BD-related behavior such as increased anxiety and decreased social responses, along with disrupted electroencephalogram functional connectivity (</a:t>
            </a:r>
            <a:r>
              <a:rPr lang="en-US" b="0" i="0" dirty="0" smtClean="0">
                <a:solidFill>
                  <a:srgbClr val="642A8F"/>
                </a:solidFill>
                <a:effectLst/>
                <a:latin typeface="Times New Roman" panose="02020603050405020304" pitchFamily="18" charset="0"/>
                <a:hlinkClick r:id="rId2"/>
              </a:rPr>
              <a:t>Jang et al., 2015</a:t>
            </a:r>
            <a:r>
              <a:rPr lang="en-US" b="0" i="0" dirty="0" smtClean="0">
                <a:solidFill>
                  <a:srgbClr val="000000"/>
                </a:solidFill>
                <a:effectLst/>
                <a:latin typeface="Times New Roman" panose="02020603050405020304" pitchFamily="18" charset="0"/>
              </a:rPr>
              <a:t>). Loss of function of TRPM2 leads to dysregulation of phosphorylation of GSK3β, which is a key element in BD-like behavior. These findings suggest a link between TRPM2 function and the pathology of BD.</a:t>
            </a:r>
            <a:endParaRPr lang="en-US"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646860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14749" y="697960"/>
            <a:ext cx="6096000" cy="923330"/>
          </a:xfrm>
          <a:prstGeom prst="rect">
            <a:avLst/>
          </a:prstGeom>
        </p:spPr>
        <p:txBody>
          <a:bodyPr>
            <a:spAutoFit/>
          </a:bodyPr>
          <a:lstStyle/>
          <a:p>
            <a:r>
              <a:rPr lang="en-US" b="0" i="0" dirty="0" smtClean="0">
                <a:solidFill>
                  <a:srgbClr val="000000"/>
                </a:solidFill>
                <a:effectLst/>
                <a:latin typeface="Times New Roman" panose="02020603050405020304" pitchFamily="18" charset="0"/>
              </a:rPr>
              <a:t>Although some TRP channels (e.g., TRPM8) show voltage-dependent activation (</a:t>
            </a:r>
            <a:r>
              <a:rPr lang="en-US" b="0" i="0" dirty="0" err="1" smtClean="0">
                <a:solidFill>
                  <a:srgbClr val="642A8F"/>
                </a:solidFill>
                <a:effectLst/>
                <a:latin typeface="Times New Roman" panose="02020603050405020304" pitchFamily="18" charset="0"/>
                <a:hlinkClick r:id="rId2"/>
              </a:rPr>
              <a:t>Voets</a:t>
            </a:r>
            <a:r>
              <a:rPr lang="en-US" b="0" i="0" dirty="0" smtClean="0">
                <a:solidFill>
                  <a:srgbClr val="642A8F"/>
                </a:solidFill>
                <a:effectLst/>
                <a:latin typeface="Times New Roman" panose="02020603050405020304" pitchFamily="18" charset="0"/>
                <a:hlinkClick r:id="rId2"/>
              </a:rPr>
              <a:t> et al., 2007</a:t>
            </a:r>
            <a:r>
              <a:rPr lang="en-US" b="0" i="0" dirty="0" smtClean="0">
                <a:solidFill>
                  <a:srgbClr val="000000"/>
                </a:solidFill>
                <a:effectLst/>
                <a:latin typeface="Times New Roman" panose="02020603050405020304" pitchFamily="18" charset="0"/>
              </a:rPr>
              <a:t>); others show little or no voltage-dependent gating (e.g., TRPV1) (</a:t>
            </a:r>
            <a:r>
              <a:rPr lang="en-US" b="0" i="0" dirty="0" smtClean="0">
                <a:solidFill>
                  <a:srgbClr val="642A8F"/>
                </a:solidFill>
                <a:effectLst/>
                <a:latin typeface="Times New Roman" panose="02020603050405020304" pitchFamily="18" charset="0"/>
                <a:hlinkClick r:id="rId2"/>
              </a:rPr>
              <a:t>Liu et al., 2009</a:t>
            </a:r>
            <a:r>
              <a:rPr lang="en-US" b="0" i="0" dirty="0" smtClean="0">
                <a:solidFill>
                  <a:srgbClr val="000000"/>
                </a:solidFill>
                <a:effectLst/>
                <a:latin typeface="Times New Roman" panose="02020603050405020304" pitchFamily="18" charset="0"/>
              </a:rPr>
              <a:t>).</a:t>
            </a:r>
            <a:endParaRPr lang="en-US" dirty="0"/>
          </a:p>
        </p:txBody>
      </p:sp>
      <p:sp>
        <p:nvSpPr>
          <p:cNvPr id="3" name="Rectángulo 2"/>
          <p:cNvSpPr/>
          <p:nvPr/>
        </p:nvSpPr>
        <p:spPr>
          <a:xfrm>
            <a:off x="1546168" y="5901729"/>
            <a:ext cx="9168938" cy="646331"/>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 the macroscopic current-voltage relationship of TRPV1 shows significant outward rectification. However, this is due almost exclusively to rectification in the unitary conductance</a:t>
            </a:r>
            <a:endParaRPr lang="en-US" dirty="0"/>
          </a:p>
        </p:txBody>
      </p:sp>
      <p:pic>
        <p:nvPicPr>
          <p:cNvPr id="4" name="Picture 2" descr="https://www.ncbi.nlm.nih.gov/corecgi/tileshop/tileshop.fcgi?p=BOOKS&amp;id=296336&amp;s=74&amp;r=2&amp;c=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4494" y="1852507"/>
            <a:ext cx="3708400" cy="370840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2236123" y="65884"/>
            <a:ext cx="7205499" cy="461665"/>
          </a:xfrm>
          <a:prstGeom prst="rect">
            <a:avLst/>
          </a:prstGeom>
          <a:noFill/>
        </p:spPr>
        <p:txBody>
          <a:bodyPr wrap="none" rtlCol="0">
            <a:spAutoFit/>
          </a:bodyPr>
          <a:lstStyle/>
          <a:p>
            <a:r>
              <a:rPr lang="es-MX" sz="2400" b="1" dirty="0" smtClean="0"/>
              <a:t>TRP </a:t>
            </a:r>
            <a:r>
              <a:rPr lang="es-MX" sz="2400" b="1" dirty="0" err="1" smtClean="0"/>
              <a:t>channels</a:t>
            </a:r>
            <a:r>
              <a:rPr lang="es-MX" sz="2400" b="1" dirty="0" smtClean="0"/>
              <a:t> are SENSORS </a:t>
            </a:r>
            <a:r>
              <a:rPr lang="es-MX" sz="2400" b="1" dirty="0" err="1" smtClean="0"/>
              <a:t>for</a:t>
            </a:r>
            <a:r>
              <a:rPr lang="es-MX" sz="2400" b="1" dirty="0" smtClean="0"/>
              <a:t> a </a:t>
            </a:r>
            <a:r>
              <a:rPr lang="es-MX" sz="2400" b="1" dirty="0" err="1" smtClean="0"/>
              <a:t>great</a:t>
            </a:r>
            <a:r>
              <a:rPr lang="es-MX" sz="2400" b="1" dirty="0" smtClean="0"/>
              <a:t> </a:t>
            </a:r>
            <a:r>
              <a:rPr lang="es-MX" sz="2400" b="1" dirty="0" err="1" smtClean="0"/>
              <a:t>variety</a:t>
            </a:r>
            <a:r>
              <a:rPr lang="es-MX" sz="2400" b="1" dirty="0" smtClean="0"/>
              <a:t> of </a:t>
            </a:r>
            <a:r>
              <a:rPr lang="es-MX" sz="2400" b="1" dirty="0" err="1" smtClean="0"/>
              <a:t>stimuli</a:t>
            </a:r>
            <a:endParaRPr lang="en-US" sz="2400" b="1" dirty="0"/>
          </a:p>
        </p:txBody>
      </p:sp>
    </p:spTree>
    <p:extLst>
      <p:ext uri="{BB962C8B-B14F-4D97-AF65-F5344CB8AC3E}">
        <p14:creationId xmlns:p14="http://schemas.microsoft.com/office/powerpoint/2010/main" val="26309761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9505" y="224444"/>
            <a:ext cx="11662757" cy="923330"/>
          </a:xfrm>
          <a:prstGeom prst="rect">
            <a:avLst/>
          </a:prstGeom>
        </p:spPr>
        <p:txBody>
          <a:bodyPr wrap="square">
            <a:spAutoFit/>
          </a:bodyPr>
          <a:lstStyle/>
          <a:p>
            <a:r>
              <a:rPr lang="en-US" b="1" i="0" dirty="0" smtClean="0">
                <a:solidFill>
                  <a:srgbClr val="59331F"/>
                </a:solidFill>
                <a:effectLst/>
                <a:latin typeface="arial" panose="020B0604020202020204" pitchFamily="34" charset="0"/>
              </a:rPr>
              <a:t>16.3.3.4. Stroke</a:t>
            </a:r>
          </a:p>
          <a:p>
            <a:r>
              <a:rPr lang="en-US" b="0" i="0" dirty="0" smtClean="0">
                <a:solidFill>
                  <a:srgbClr val="000000"/>
                </a:solidFill>
                <a:effectLst/>
                <a:latin typeface="Times New Roman" panose="02020603050405020304" pitchFamily="18" charset="0"/>
              </a:rPr>
              <a:t>TRPM2 may be involved in stroke, especially in ischemic cerebral infarction, which is the leading cause of death and permanent disability in adults worldwide. This protein may thus be the target of new and better medications. </a:t>
            </a:r>
            <a:endParaRPr lang="en-US" b="0" i="0" dirty="0">
              <a:solidFill>
                <a:srgbClr val="000000"/>
              </a:solidFill>
              <a:effectLst/>
              <a:latin typeface="Times New Roman" panose="02020603050405020304" pitchFamily="18" charset="0"/>
            </a:endParaRPr>
          </a:p>
        </p:txBody>
      </p:sp>
      <p:sp>
        <p:nvSpPr>
          <p:cNvPr id="3" name="Rectángulo 2"/>
          <p:cNvSpPr/>
          <p:nvPr/>
        </p:nvSpPr>
        <p:spPr>
          <a:xfrm>
            <a:off x="423949" y="1471354"/>
            <a:ext cx="11272058" cy="923330"/>
          </a:xfrm>
          <a:prstGeom prst="rect">
            <a:avLst/>
          </a:prstGeom>
        </p:spPr>
        <p:txBody>
          <a:bodyPr wrap="square">
            <a:spAutoFit/>
          </a:bodyPr>
          <a:lstStyle/>
          <a:p>
            <a:r>
              <a:rPr lang="en-US" b="1" i="0" dirty="0" smtClean="0">
                <a:solidFill>
                  <a:srgbClr val="59331F"/>
                </a:solidFill>
                <a:effectLst/>
                <a:latin typeface="arial" panose="020B0604020202020204" pitchFamily="34" charset="0"/>
              </a:rPr>
              <a:t>16.3.3.5. Neuropathic Pain</a:t>
            </a:r>
          </a:p>
          <a:p>
            <a:r>
              <a:rPr lang="en-US" b="0" i="0" dirty="0" smtClean="0">
                <a:solidFill>
                  <a:srgbClr val="000000"/>
                </a:solidFill>
                <a:effectLst/>
                <a:latin typeface="Times New Roman" panose="02020603050405020304" pitchFamily="18" charset="0"/>
              </a:rPr>
              <a:t>TRPM2 may be involved in a range of pathological pain, including neuropathic pain (</a:t>
            </a:r>
            <a:r>
              <a:rPr lang="en-US" b="0" i="0" dirty="0" err="1" smtClean="0">
                <a:solidFill>
                  <a:srgbClr val="642A8F"/>
                </a:solidFill>
                <a:effectLst/>
                <a:latin typeface="Times New Roman" panose="02020603050405020304" pitchFamily="18" charset="0"/>
                <a:hlinkClick r:id="rId2"/>
              </a:rPr>
              <a:t>Haraguchi</a:t>
            </a:r>
            <a:r>
              <a:rPr lang="en-US" b="0" i="0" dirty="0" smtClean="0">
                <a:solidFill>
                  <a:srgbClr val="642A8F"/>
                </a:solidFill>
                <a:effectLst/>
                <a:latin typeface="Times New Roman" panose="02020603050405020304" pitchFamily="18" charset="0"/>
                <a:hlinkClick r:id="rId2"/>
              </a:rPr>
              <a:t> et al., 2012</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Isami</a:t>
            </a:r>
            <a:r>
              <a:rPr lang="en-US" b="0" i="0" dirty="0" smtClean="0">
                <a:solidFill>
                  <a:srgbClr val="642A8F"/>
                </a:solidFill>
                <a:effectLst/>
                <a:latin typeface="Times New Roman" panose="02020603050405020304" pitchFamily="18" charset="0"/>
                <a:hlinkClick r:id="rId2"/>
              </a:rPr>
              <a:t> et al., 2013</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So et al., 2016</a:t>
            </a:r>
            <a:r>
              <a:rPr lang="en-US" b="0" i="0" dirty="0" smtClean="0">
                <a:solidFill>
                  <a:srgbClr val="000000"/>
                </a:solidFill>
                <a:effectLst/>
                <a:latin typeface="Times New Roman" panose="02020603050405020304" pitchFamily="18" charset="0"/>
              </a:rPr>
              <a:t>). </a:t>
            </a:r>
            <a:endParaRPr lang="en-US" b="0" i="0" dirty="0">
              <a:solidFill>
                <a:srgbClr val="000000"/>
              </a:solidFill>
              <a:effectLst/>
              <a:latin typeface="Times New Roman" panose="02020603050405020304" pitchFamily="18" charset="0"/>
            </a:endParaRPr>
          </a:p>
        </p:txBody>
      </p:sp>
      <p:sp>
        <p:nvSpPr>
          <p:cNvPr id="4" name="Rectángulo 3"/>
          <p:cNvSpPr/>
          <p:nvPr/>
        </p:nvSpPr>
        <p:spPr>
          <a:xfrm>
            <a:off x="423949" y="2660073"/>
            <a:ext cx="11496502" cy="923330"/>
          </a:xfrm>
          <a:prstGeom prst="rect">
            <a:avLst/>
          </a:prstGeom>
        </p:spPr>
        <p:txBody>
          <a:bodyPr wrap="square">
            <a:spAutoFit/>
          </a:bodyPr>
          <a:lstStyle/>
          <a:p>
            <a:r>
              <a:rPr lang="en-US" b="1" i="0" dirty="0" smtClean="0">
                <a:solidFill>
                  <a:srgbClr val="724128"/>
                </a:solidFill>
                <a:effectLst/>
                <a:latin typeface="arial" panose="020B0604020202020204" pitchFamily="34" charset="0"/>
              </a:rPr>
              <a:t>16.4.1. Physiological Roles of TRPV Channels in Neurons</a:t>
            </a:r>
          </a:p>
          <a:p>
            <a:r>
              <a:rPr lang="en-US" b="0" i="0" dirty="0" smtClean="0">
                <a:solidFill>
                  <a:srgbClr val="000000"/>
                </a:solidFill>
                <a:effectLst/>
                <a:latin typeface="Times New Roman" panose="02020603050405020304" pitchFamily="18" charset="0"/>
              </a:rPr>
              <a:t>TRPV1 plays a role in the regulation of neuronal activity and synaptic plasticity. TRPV1 activation triggers LTD at excitatory synapses on hippocampal interneurons. </a:t>
            </a:r>
            <a:endParaRPr lang="en-US"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640381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9753" y="146860"/>
            <a:ext cx="11729258" cy="5632311"/>
          </a:xfrm>
          <a:prstGeom prst="rect">
            <a:avLst/>
          </a:prstGeom>
        </p:spPr>
        <p:txBody>
          <a:bodyPr wrap="square">
            <a:spAutoFit/>
          </a:bodyPr>
          <a:lstStyle/>
          <a:p>
            <a:r>
              <a:rPr lang="en-US" b="0" i="0" dirty="0" smtClean="0">
                <a:solidFill>
                  <a:srgbClr val="000000"/>
                </a:solidFill>
                <a:effectLst/>
                <a:latin typeface="Times New Roman" panose="02020603050405020304" pitchFamily="18" charset="0"/>
              </a:rPr>
              <a:t>TRPV1 facilitates excitatory transmission and promotes LTP in the brain. TRPV1 activity facilitated glutamate transmission in dopaminergic neurons of the substantia </a:t>
            </a:r>
            <a:r>
              <a:rPr lang="en-US" b="0" i="0" dirty="0" err="1" smtClean="0">
                <a:solidFill>
                  <a:srgbClr val="000000"/>
                </a:solidFill>
                <a:effectLst/>
                <a:latin typeface="Times New Roman" panose="02020603050405020304" pitchFamily="18" charset="0"/>
              </a:rPr>
              <a:t>nigra</a:t>
            </a:r>
            <a:r>
              <a:rPr lang="en-US" b="0" i="0" dirty="0" smtClean="0">
                <a:solidFill>
                  <a:srgbClr val="000000"/>
                </a:solidFill>
                <a:effectLst/>
                <a:latin typeface="Times New Roman" panose="02020603050405020304" pitchFamily="18" charset="0"/>
              </a:rPr>
              <a:t> via administration of TRPV1 agonists such as capsaicin and anandamide (</a:t>
            </a:r>
            <a:r>
              <a:rPr lang="en-US" b="0" i="0" dirty="0" err="1" smtClean="0">
                <a:solidFill>
                  <a:srgbClr val="642A8F"/>
                </a:solidFill>
                <a:effectLst/>
                <a:latin typeface="Times New Roman" panose="02020603050405020304" pitchFamily="18" charset="0"/>
                <a:hlinkClick r:id="rId2"/>
              </a:rPr>
              <a:t>Marinelli</a:t>
            </a:r>
            <a:r>
              <a:rPr lang="en-US" b="0" i="0" dirty="0" smtClean="0">
                <a:solidFill>
                  <a:srgbClr val="642A8F"/>
                </a:solidFill>
                <a:effectLst/>
                <a:latin typeface="Times New Roman" panose="02020603050405020304" pitchFamily="18" charset="0"/>
                <a:hlinkClick r:id="rId2"/>
              </a:rPr>
              <a:t> et al., 2003</a:t>
            </a:r>
            <a:r>
              <a:rPr lang="en-US" b="0" i="0" dirty="0" smtClean="0">
                <a:solidFill>
                  <a:srgbClr val="000000"/>
                </a:solidFill>
                <a:effectLst/>
                <a:latin typeface="Times New Roman" panose="02020603050405020304" pitchFamily="18" charset="0"/>
              </a:rPr>
              <a:t>). In the nucleus of the solitary tract, TRPV1 activity triggered asynchronous glutamate release from solitary tract afferents, leading to potentiation of the duration of postsynaptic excitatory periods. This may be a central mechanism to mediate powerful C-fiber reflex responses (</a:t>
            </a:r>
            <a:r>
              <a:rPr lang="en-US" b="0" i="0" dirty="0" smtClean="0">
                <a:solidFill>
                  <a:srgbClr val="642A8F"/>
                </a:solidFill>
                <a:effectLst/>
                <a:latin typeface="Times New Roman" panose="02020603050405020304" pitchFamily="18" charset="0"/>
                <a:hlinkClick r:id="rId2"/>
              </a:rPr>
              <a:t>Peters et al., 2010</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Shoudai</a:t>
            </a:r>
            <a:r>
              <a:rPr lang="en-US" b="0" i="0" dirty="0" smtClean="0">
                <a:solidFill>
                  <a:srgbClr val="642A8F"/>
                </a:solidFill>
                <a:effectLst/>
                <a:latin typeface="Times New Roman" panose="02020603050405020304" pitchFamily="18" charset="0"/>
                <a:hlinkClick r:id="rId2"/>
              </a:rPr>
              <a:t> et al., 2010)</a:t>
            </a:r>
            <a:r>
              <a:rPr lang="en-US" b="0" i="0" dirty="0" smtClean="0">
                <a:solidFill>
                  <a:srgbClr val="000000"/>
                </a:solidFill>
                <a:effectLst/>
                <a:latin typeface="Times New Roman" panose="02020603050405020304" pitchFamily="18" charset="0"/>
              </a:rPr>
              <a:t>. Acute stress facilitated LTD and suppressed LTP in CA1 slices of the hippocampus and impaired spatial memory retrieval in juvenile rats</a:t>
            </a:r>
          </a:p>
          <a:p>
            <a:endParaRPr lang="en-US" dirty="0">
              <a:solidFill>
                <a:srgbClr val="000000"/>
              </a:solidFill>
              <a:latin typeface="Times New Roman" panose="02020603050405020304" pitchFamily="18" charset="0"/>
            </a:endParaRPr>
          </a:p>
          <a:p>
            <a:r>
              <a:rPr lang="en-US" b="0" i="0" dirty="0" smtClean="0">
                <a:solidFill>
                  <a:srgbClr val="000000"/>
                </a:solidFill>
                <a:effectLst/>
                <a:latin typeface="Times New Roman" panose="02020603050405020304" pitchFamily="18" charset="0"/>
              </a:rPr>
              <a:t>Body temperature increase stimulates sweat production and renal water reabsorption through the release of vasopressin. TRPV1 contributes to the </a:t>
            </a:r>
            <a:r>
              <a:rPr lang="en-US" b="0" i="0" dirty="0" err="1" smtClean="0">
                <a:solidFill>
                  <a:srgbClr val="000000"/>
                </a:solidFill>
                <a:effectLst/>
                <a:latin typeface="Times New Roman" panose="02020603050405020304" pitchFamily="18" charset="0"/>
              </a:rPr>
              <a:t>thermosensitivity</a:t>
            </a:r>
            <a:r>
              <a:rPr lang="en-US" b="0" i="0" dirty="0" smtClean="0">
                <a:solidFill>
                  <a:srgbClr val="000000"/>
                </a:solidFill>
                <a:effectLst/>
                <a:latin typeface="Times New Roman" panose="02020603050405020304" pitchFamily="18" charset="0"/>
              </a:rPr>
              <a:t> of hypothalamic vasopressin neurons. TRPV1 KO mice showed an impaired response in heat-activated cation current of vasopressin neurons and in vasopressin release in response to hyperthermia (</a:t>
            </a:r>
            <a:r>
              <a:rPr lang="en-US" b="0" i="0" dirty="0" smtClean="0">
                <a:solidFill>
                  <a:srgbClr val="642A8F"/>
                </a:solidFill>
                <a:effectLst/>
                <a:latin typeface="Times New Roman" panose="02020603050405020304" pitchFamily="18" charset="0"/>
                <a:hlinkClick r:id="rId2"/>
              </a:rPr>
              <a:t>Sharif-</a:t>
            </a:r>
            <a:r>
              <a:rPr lang="en-US" b="0" i="0" dirty="0" err="1" smtClean="0">
                <a:solidFill>
                  <a:srgbClr val="642A8F"/>
                </a:solidFill>
                <a:effectLst/>
                <a:latin typeface="Times New Roman" panose="02020603050405020304" pitchFamily="18" charset="0"/>
                <a:hlinkClick r:id="rId2"/>
              </a:rPr>
              <a:t>Naeini</a:t>
            </a:r>
            <a:r>
              <a:rPr lang="en-US" b="0" i="0" dirty="0" smtClean="0">
                <a:solidFill>
                  <a:srgbClr val="642A8F"/>
                </a:solidFill>
                <a:effectLst/>
                <a:latin typeface="Times New Roman" panose="02020603050405020304" pitchFamily="18" charset="0"/>
                <a:hlinkClick r:id="rId2"/>
              </a:rPr>
              <a:t> et al., 2008</a:t>
            </a:r>
            <a:r>
              <a:rPr lang="en-US" b="0" i="0" dirty="0" smtClean="0">
                <a:solidFill>
                  <a:srgbClr val="000000"/>
                </a:solidFill>
                <a:effectLst/>
                <a:latin typeface="Times New Roman" panose="02020603050405020304" pitchFamily="18" charset="0"/>
              </a:rPr>
              <a:t>). </a:t>
            </a:r>
          </a:p>
          <a:p>
            <a:endParaRPr lang="en-US" dirty="0">
              <a:solidFill>
                <a:srgbClr val="000000"/>
              </a:solidFill>
              <a:latin typeface="Times New Roman" panose="02020603050405020304" pitchFamily="18" charset="0"/>
            </a:endParaRPr>
          </a:p>
          <a:p>
            <a:r>
              <a:rPr lang="en-US" b="0" i="0" dirty="0" smtClean="0">
                <a:solidFill>
                  <a:srgbClr val="000000"/>
                </a:solidFill>
                <a:effectLst/>
                <a:latin typeface="Times New Roman" panose="02020603050405020304" pitchFamily="18" charset="0"/>
              </a:rPr>
              <a:t>The crucial role of TRPV1 in peripheral nociception has been well established (</a:t>
            </a:r>
            <a:r>
              <a:rPr lang="en-US" b="0" i="0" dirty="0" smtClean="0">
                <a:solidFill>
                  <a:srgbClr val="642A8F"/>
                </a:solidFill>
                <a:effectLst/>
                <a:latin typeface="Times New Roman" panose="02020603050405020304" pitchFamily="18" charset="0"/>
                <a:hlinkClick r:id="rId2"/>
              </a:rPr>
              <a:t>Julius, 2013</a:t>
            </a:r>
            <a:r>
              <a:rPr lang="en-US" b="0" i="0" dirty="0" smtClean="0">
                <a:solidFill>
                  <a:srgbClr val="000000"/>
                </a:solidFill>
                <a:effectLst/>
                <a:latin typeface="Times New Roman" panose="02020603050405020304" pitchFamily="18" charset="0"/>
              </a:rPr>
              <a:t>). TRPV1 also plays an important role in complete Freund's adjuvant- and capsaicin-induced mechanical allodynia, which are pain models presumably mediated by central sensitization (</a:t>
            </a:r>
            <a:r>
              <a:rPr lang="en-US" b="0" i="0" dirty="0" smtClean="0">
                <a:solidFill>
                  <a:srgbClr val="642A8F"/>
                </a:solidFill>
                <a:effectLst/>
                <a:latin typeface="Times New Roman" panose="02020603050405020304" pitchFamily="18" charset="0"/>
                <a:hlinkClick r:id="rId2"/>
              </a:rPr>
              <a:t>Cui et al., 2006</a:t>
            </a:r>
            <a:r>
              <a:rPr lang="en-US" b="0" i="0" dirty="0" smtClean="0">
                <a:solidFill>
                  <a:srgbClr val="000000"/>
                </a:solidFill>
                <a:effectLst/>
                <a:latin typeface="Times New Roman" panose="02020603050405020304" pitchFamily="18" charset="0"/>
              </a:rPr>
              <a:t>). </a:t>
            </a:r>
          </a:p>
          <a:p>
            <a:endParaRPr lang="en-US" dirty="0">
              <a:solidFill>
                <a:srgbClr val="000000"/>
              </a:solidFill>
              <a:latin typeface="Times New Roman" panose="02020603050405020304" pitchFamily="18" charset="0"/>
            </a:endParaRPr>
          </a:p>
          <a:p>
            <a:r>
              <a:rPr lang="en-US" b="0" i="0" dirty="0" smtClean="0">
                <a:solidFill>
                  <a:srgbClr val="000000"/>
                </a:solidFill>
                <a:effectLst/>
                <a:latin typeface="Times New Roman" panose="02020603050405020304" pitchFamily="18" charset="0"/>
              </a:rPr>
              <a:t>TRPV1 may regulate pain sensation by both peripheral and central mechanisms. In </a:t>
            </a:r>
            <a:r>
              <a:rPr lang="en-US" b="0" i="0" dirty="0" err="1" smtClean="0">
                <a:solidFill>
                  <a:srgbClr val="000000"/>
                </a:solidFill>
                <a:effectLst/>
                <a:latin typeface="Times New Roman" panose="02020603050405020304" pitchFamily="18" charset="0"/>
              </a:rPr>
              <a:t>osmosensory</a:t>
            </a:r>
            <a:r>
              <a:rPr lang="en-US" b="0" i="0" dirty="0" smtClean="0">
                <a:solidFill>
                  <a:srgbClr val="000000"/>
                </a:solidFill>
                <a:effectLst/>
                <a:latin typeface="Times New Roman" panose="02020603050405020304" pitchFamily="18" charset="0"/>
              </a:rPr>
              <a:t> neurons of the hypothalamic </a:t>
            </a:r>
            <a:r>
              <a:rPr lang="en-US" b="0" i="0" dirty="0" err="1" smtClean="0">
                <a:solidFill>
                  <a:srgbClr val="000000"/>
                </a:solidFill>
                <a:effectLst/>
                <a:latin typeface="Times New Roman" panose="02020603050405020304" pitchFamily="18" charset="0"/>
              </a:rPr>
              <a:t>supraoptic</a:t>
            </a:r>
            <a:r>
              <a:rPr lang="en-US" b="0" i="0" dirty="0" smtClean="0">
                <a:solidFill>
                  <a:srgbClr val="000000"/>
                </a:solidFill>
                <a:effectLst/>
                <a:latin typeface="Times New Roman" panose="02020603050405020304" pitchFamily="18" charset="0"/>
              </a:rPr>
              <a:t> nucleus, induced TRPV1 activation by cell volume decrease regulates the electrical activity. TRPV1 is activated in response to cell volume change via mechanical force transduced by physically interacting microtubule scaffolds (</a:t>
            </a:r>
            <a:r>
              <a:rPr lang="en-US" b="0" i="0" dirty="0" smtClean="0">
                <a:solidFill>
                  <a:srgbClr val="642A8F"/>
                </a:solidFill>
                <a:effectLst/>
                <a:latin typeface="Times New Roman" panose="02020603050405020304" pitchFamily="18" charset="0"/>
                <a:hlinkClick r:id="rId2"/>
              </a:rPr>
              <a:t>Prager-</a:t>
            </a:r>
            <a:r>
              <a:rPr lang="en-US" b="0" i="0" dirty="0" err="1" smtClean="0">
                <a:solidFill>
                  <a:srgbClr val="642A8F"/>
                </a:solidFill>
                <a:effectLst/>
                <a:latin typeface="Times New Roman" panose="02020603050405020304" pitchFamily="18" charset="0"/>
                <a:hlinkClick r:id="rId2"/>
              </a:rPr>
              <a:t>Khoutorsky</a:t>
            </a:r>
            <a:r>
              <a:rPr lang="en-US" b="0" i="0" dirty="0" smtClean="0">
                <a:solidFill>
                  <a:srgbClr val="642A8F"/>
                </a:solidFill>
                <a:effectLst/>
                <a:latin typeface="Times New Roman" panose="02020603050405020304" pitchFamily="18" charset="0"/>
                <a:hlinkClick r:id="rId2"/>
              </a:rPr>
              <a:t> et al., 2014</a:t>
            </a:r>
            <a:r>
              <a:rPr lang="en-US" b="0" i="0" dirty="0" smtClean="0">
                <a:solidFill>
                  <a:srgbClr val="000000"/>
                </a:solidFill>
                <a:effectLst/>
                <a:latin typeface="Times New Roman" panose="02020603050405020304" pitchFamily="18" charset="0"/>
              </a:rPr>
              <a:t>).</a:t>
            </a:r>
            <a:endParaRPr lang="en-US"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566116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48145" y="980902"/>
            <a:ext cx="10789920" cy="2031325"/>
          </a:xfrm>
          <a:prstGeom prst="rect">
            <a:avLst/>
          </a:prstGeom>
        </p:spPr>
        <p:txBody>
          <a:bodyPr wrap="square">
            <a:spAutoFit/>
          </a:bodyPr>
          <a:lstStyle/>
          <a:p>
            <a:r>
              <a:rPr lang="en-US" b="1" i="0" dirty="0" smtClean="0">
                <a:solidFill>
                  <a:srgbClr val="59331F"/>
                </a:solidFill>
                <a:effectLst/>
                <a:latin typeface="arial" panose="020B0604020202020204" pitchFamily="34" charset="0"/>
              </a:rPr>
              <a:t>16.4.3.1. Mental Disorders</a:t>
            </a:r>
          </a:p>
          <a:p>
            <a:r>
              <a:rPr lang="en-US" b="0" i="0" dirty="0" smtClean="0">
                <a:solidFill>
                  <a:srgbClr val="000000"/>
                </a:solidFill>
                <a:effectLst/>
                <a:latin typeface="Times New Roman" panose="02020603050405020304" pitchFamily="18" charset="0"/>
              </a:rPr>
              <a:t>TRPV1 activation may produce </a:t>
            </a:r>
            <a:r>
              <a:rPr lang="en-US" b="0" i="0" dirty="0" err="1" smtClean="0">
                <a:solidFill>
                  <a:srgbClr val="000000"/>
                </a:solidFill>
                <a:effectLst/>
                <a:latin typeface="Times New Roman" panose="02020603050405020304" pitchFamily="18" charset="0"/>
              </a:rPr>
              <a:t>anxiogenic</a:t>
            </a:r>
            <a:r>
              <a:rPr lang="en-US" b="0" i="0" dirty="0" smtClean="0">
                <a:solidFill>
                  <a:srgbClr val="000000"/>
                </a:solidFill>
                <a:effectLst/>
                <a:latin typeface="Times New Roman" panose="02020603050405020304" pitchFamily="18" charset="0"/>
              </a:rPr>
              <a:t> effects. Administration of a TRPV1 agonist had </a:t>
            </a:r>
            <a:r>
              <a:rPr lang="en-US" b="0" i="0" dirty="0" err="1" smtClean="0">
                <a:solidFill>
                  <a:srgbClr val="000000"/>
                </a:solidFill>
                <a:effectLst/>
                <a:latin typeface="Times New Roman" panose="02020603050405020304" pitchFamily="18" charset="0"/>
              </a:rPr>
              <a:t>anxiogenic</a:t>
            </a:r>
            <a:r>
              <a:rPr lang="en-US" b="0" i="0" dirty="0" smtClean="0">
                <a:solidFill>
                  <a:srgbClr val="000000"/>
                </a:solidFill>
                <a:effectLst/>
                <a:latin typeface="Times New Roman" panose="02020603050405020304" pitchFamily="18" charset="0"/>
              </a:rPr>
              <a:t> effects, while a TRPV1 antagonist had anxiolytic effects in behavioral tests (</a:t>
            </a:r>
            <a:r>
              <a:rPr lang="en-US" b="0" i="0" dirty="0" err="1" smtClean="0">
                <a:solidFill>
                  <a:srgbClr val="642A8F"/>
                </a:solidFill>
                <a:effectLst/>
                <a:latin typeface="Times New Roman" panose="02020603050405020304" pitchFamily="18" charset="0"/>
                <a:hlinkClick r:id="rId2"/>
              </a:rPr>
              <a:t>Kasckow</a:t>
            </a:r>
            <a:r>
              <a:rPr lang="en-US" b="0" i="0" dirty="0" smtClean="0">
                <a:solidFill>
                  <a:srgbClr val="642A8F"/>
                </a:solidFill>
                <a:effectLst/>
                <a:latin typeface="Times New Roman" panose="02020603050405020304" pitchFamily="18" charset="0"/>
                <a:hlinkClick r:id="rId2"/>
              </a:rPr>
              <a:t> et al., 2004</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Santos et al., 2008</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Aguiar</a:t>
            </a:r>
            <a:r>
              <a:rPr lang="en-US" b="0" i="0" dirty="0" smtClean="0">
                <a:solidFill>
                  <a:srgbClr val="642A8F"/>
                </a:solidFill>
                <a:effectLst/>
                <a:latin typeface="Times New Roman" panose="02020603050405020304" pitchFamily="18" charset="0"/>
                <a:hlinkClick r:id="rId2"/>
              </a:rPr>
              <a:t> et al., 2009</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Terzian</a:t>
            </a:r>
            <a:r>
              <a:rPr lang="en-US" b="0" i="0" dirty="0" smtClean="0">
                <a:solidFill>
                  <a:srgbClr val="642A8F"/>
                </a:solidFill>
                <a:effectLst/>
                <a:latin typeface="Times New Roman" panose="02020603050405020304" pitchFamily="18" charset="0"/>
                <a:hlinkClick r:id="rId2"/>
              </a:rPr>
              <a:t> et al., 2009</a:t>
            </a:r>
            <a:r>
              <a:rPr lang="en-US" b="0" i="0" dirty="0" smtClean="0">
                <a:solidFill>
                  <a:srgbClr val="000000"/>
                </a:solidFill>
                <a:effectLst/>
                <a:latin typeface="Times New Roman" panose="02020603050405020304" pitchFamily="18" charset="0"/>
              </a:rPr>
              <a:t>). TRPV1 KO mice showed less anxiety-related behavior in the light-dark test and elevated plus maze. The mice also showed reduced innate and conditioned fear, which was mirrored by a decrease in LTP in the Schaffer collateral-commissural pathway to CA1 hippocampal neurons (</a:t>
            </a:r>
            <a:r>
              <a:rPr lang="en-US" b="0" i="0" dirty="0" err="1" smtClean="0">
                <a:solidFill>
                  <a:srgbClr val="642A8F"/>
                </a:solidFill>
                <a:effectLst/>
                <a:latin typeface="Times New Roman" panose="02020603050405020304" pitchFamily="18" charset="0"/>
                <a:hlinkClick r:id="rId2"/>
              </a:rPr>
              <a:t>Marsch</a:t>
            </a:r>
            <a:r>
              <a:rPr lang="en-US" b="0" i="0" dirty="0" smtClean="0">
                <a:solidFill>
                  <a:srgbClr val="642A8F"/>
                </a:solidFill>
                <a:effectLst/>
                <a:latin typeface="Times New Roman" panose="02020603050405020304" pitchFamily="18" charset="0"/>
                <a:hlinkClick r:id="rId2"/>
              </a:rPr>
              <a:t> et al., 2007</a:t>
            </a:r>
            <a:r>
              <a:rPr lang="en-US" b="0" i="0" dirty="0" smtClean="0">
                <a:solidFill>
                  <a:srgbClr val="000000"/>
                </a:solidFill>
                <a:effectLst/>
                <a:latin typeface="Times New Roman" panose="02020603050405020304" pitchFamily="18" charset="0"/>
              </a:rPr>
              <a:t>). These insights suggest that TRPV1 is a potential target for the development of anxiolytic drugs.</a:t>
            </a:r>
            <a:endParaRPr lang="en-US"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40315076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97527" y="335846"/>
            <a:ext cx="10498975" cy="3693319"/>
          </a:xfrm>
          <a:prstGeom prst="rect">
            <a:avLst/>
          </a:prstGeom>
        </p:spPr>
        <p:txBody>
          <a:bodyPr wrap="square">
            <a:spAutoFit/>
          </a:bodyPr>
          <a:lstStyle/>
          <a:p>
            <a:r>
              <a:rPr lang="en-US" b="1" i="0" dirty="0" smtClean="0">
                <a:solidFill>
                  <a:srgbClr val="985735"/>
                </a:solidFill>
                <a:effectLst/>
                <a:latin typeface="arial" panose="020B0604020202020204" pitchFamily="34" charset="0"/>
              </a:rPr>
              <a:t>16.5. Conclusion</a:t>
            </a:r>
          </a:p>
          <a:p>
            <a:r>
              <a:rPr lang="en-US" b="0" i="0" dirty="0" smtClean="0">
                <a:solidFill>
                  <a:srgbClr val="000000"/>
                </a:solidFill>
                <a:effectLst/>
                <a:latin typeface="Times New Roman" panose="02020603050405020304" pitchFamily="18" charset="0"/>
              </a:rPr>
              <a:t>Recent studies emphasize the significance of TRP channels in brain functions and as well in the pathologies of numerous neurological and psychiatric disorders. TRPC3 and TRPC6 channels play an essential role in the neurotrophic actions of BDNF, a promising therapeutic agent for these diseases. Notably, </a:t>
            </a:r>
            <a:r>
              <a:rPr lang="en-US" b="0" i="0" dirty="0" err="1" smtClean="0">
                <a:solidFill>
                  <a:srgbClr val="000000"/>
                </a:solidFill>
                <a:effectLst/>
                <a:latin typeface="Times New Roman" panose="02020603050405020304" pitchFamily="18" charset="0"/>
              </a:rPr>
              <a:t>hyperforin</a:t>
            </a:r>
            <a:r>
              <a:rPr lang="en-US" b="0" i="0" dirty="0" smtClean="0">
                <a:solidFill>
                  <a:srgbClr val="000000"/>
                </a:solidFill>
                <a:effectLst/>
                <a:latin typeface="Times New Roman" panose="02020603050405020304" pitchFamily="18" charset="0"/>
              </a:rPr>
              <a:t>, which activates TRPC6, and PPZ1 and PPZ2, activators for DAG-sensitive TRPC channels, exert neurotrophic effects on neurons. TRPM2 also plays important roles in brain. Not only loss of TRPM2 function but also oxidative stress–induced </a:t>
            </a:r>
            <a:r>
              <a:rPr lang="en-US" b="0" i="0" dirty="0" err="1" smtClean="0">
                <a:solidFill>
                  <a:srgbClr val="000000"/>
                </a:solidFill>
                <a:effectLst/>
                <a:latin typeface="Times New Roman" panose="02020603050405020304" pitchFamily="18" charset="0"/>
              </a:rPr>
              <a:t>overactivation</a:t>
            </a:r>
            <a:r>
              <a:rPr lang="en-US" b="0" i="0" dirty="0" smtClean="0">
                <a:solidFill>
                  <a:srgbClr val="000000"/>
                </a:solidFill>
                <a:effectLst/>
                <a:latin typeface="Times New Roman" panose="02020603050405020304" pitchFamily="18" charset="0"/>
              </a:rPr>
              <a:t> of TRPM2 is involved in various diseases of the brain, suggesting that modulators of the TRPM2 channel may be effective therapeutic agents for these diseases. TRPV1 has a key role in the regulation of neuronal excitability and synaptic plasticity. Agonists and antagonists of TRPV1 also exhibit therapeutic potential in the broad range of neuronal diseases. Although the properties of TRP modulators should be improved and further </a:t>
            </a:r>
            <a:r>
              <a:rPr lang="en-US" b="0" i="1" dirty="0" smtClean="0">
                <a:solidFill>
                  <a:srgbClr val="000000"/>
                </a:solidFill>
                <a:effectLst/>
                <a:latin typeface="Times New Roman" panose="02020603050405020304" pitchFamily="18" charset="0"/>
              </a:rPr>
              <a:t>in vivo</a:t>
            </a:r>
            <a:r>
              <a:rPr lang="en-US" b="0" i="0" dirty="0" smtClean="0">
                <a:solidFill>
                  <a:srgbClr val="000000"/>
                </a:solidFill>
                <a:effectLst/>
                <a:latin typeface="Times New Roman" panose="02020603050405020304" pitchFamily="18" charset="0"/>
              </a:rPr>
              <a:t> studies are needed, we have reasonable grounds to believe that activators and/or inhibitors of the above TRP channels will be developed as therapeutic tools for neurological and psychiatric disorders.</a:t>
            </a:r>
            <a:endParaRPr lang="en-US"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444307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Figure 1.5. A cartoon representation of various functional domains found in TRP channe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0877" y="760615"/>
            <a:ext cx="7620000" cy="524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0077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46662" y="2828836"/>
            <a:ext cx="7797338" cy="923330"/>
          </a:xfrm>
          <a:prstGeom prst="rect">
            <a:avLst/>
          </a:prstGeom>
        </p:spPr>
        <p:txBody>
          <a:bodyPr wrap="square">
            <a:spAutoFit/>
          </a:bodyPr>
          <a:lstStyle/>
          <a:p>
            <a:r>
              <a:rPr lang="en-US" b="0" i="0" dirty="0" smtClean="0">
                <a:solidFill>
                  <a:srgbClr val="222222"/>
                </a:solidFill>
                <a:effectLst/>
                <a:latin typeface="Arial" panose="020B0604020202020204" pitchFamily="34" charset="0"/>
              </a:rPr>
              <a:t>The </a:t>
            </a:r>
            <a:r>
              <a:rPr lang="en-US" b="1" i="0" dirty="0" err="1" smtClean="0">
                <a:solidFill>
                  <a:srgbClr val="222222"/>
                </a:solidFill>
                <a:effectLst/>
                <a:latin typeface="Arial" panose="020B0604020202020204" pitchFamily="34" charset="0"/>
              </a:rPr>
              <a:t>ankyrin</a:t>
            </a:r>
            <a:r>
              <a:rPr lang="en-US" b="1" i="0" dirty="0" smtClean="0">
                <a:solidFill>
                  <a:srgbClr val="222222"/>
                </a:solidFill>
                <a:effectLst/>
                <a:latin typeface="Arial" panose="020B0604020202020204" pitchFamily="34" charset="0"/>
              </a:rPr>
              <a:t> repeat</a:t>
            </a:r>
            <a:r>
              <a:rPr lang="en-US" b="0" i="0" dirty="0" smtClean="0">
                <a:solidFill>
                  <a:srgbClr val="222222"/>
                </a:solidFill>
                <a:effectLst/>
                <a:latin typeface="Arial" panose="020B0604020202020204" pitchFamily="34" charset="0"/>
              </a:rPr>
              <a:t> is a 33-residue </a:t>
            </a:r>
            <a:r>
              <a:rPr lang="en-US" b="0" i="0" u="none" strike="noStrike" dirty="0" smtClean="0">
                <a:solidFill>
                  <a:srgbClr val="0B0080"/>
                </a:solidFill>
                <a:effectLst/>
                <a:latin typeface="Arial" panose="020B0604020202020204" pitchFamily="34" charset="0"/>
                <a:hlinkClick r:id="rId2" tooltip="Protein motif"/>
              </a:rPr>
              <a:t>motif</a:t>
            </a:r>
            <a:r>
              <a:rPr lang="en-US" b="0" i="0" dirty="0" smtClean="0">
                <a:solidFill>
                  <a:srgbClr val="222222"/>
                </a:solidFill>
                <a:effectLst/>
                <a:latin typeface="Arial" panose="020B0604020202020204" pitchFamily="34" charset="0"/>
              </a:rPr>
              <a:t> in </a:t>
            </a:r>
            <a:r>
              <a:rPr lang="en-US" b="0" i="0" u="none" strike="noStrike" dirty="0" smtClean="0">
                <a:solidFill>
                  <a:srgbClr val="0B0080"/>
                </a:solidFill>
                <a:effectLst/>
                <a:latin typeface="Arial" panose="020B0604020202020204" pitchFamily="34" charset="0"/>
                <a:hlinkClick r:id="rId3" tooltip="Protein"/>
              </a:rPr>
              <a:t>proteins</a:t>
            </a:r>
            <a:r>
              <a:rPr lang="en-US" b="0" i="0" dirty="0" smtClean="0">
                <a:solidFill>
                  <a:srgbClr val="222222"/>
                </a:solidFill>
                <a:effectLst/>
                <a:latin typeface="Arial" panose="020B0604020202020204" pitchFamily="34" charset="0"/>
              </a:rPr>
              <a:t> consisting of two </a:t>
            </a:r>
            <a:r>
              <a:rPr lang="en-US" b="0" i="0" u="none" strike="noStrike" dirty="0" smtClean="0">
                <a:solidFill>
                  <a:srgbClr val="0B0080"/>
                </a:solidFill>
                <a:effectLst/>
                <a:latin typeface="Arial" panose="020B0604020202020204" pitchFamily="34" charset="0"/>
                <a:hlinkClick r:id="rId4" tooltip="Alpha helix"/>
              </a:rPr>
              <a:t>alpha helices</a:t>
            </a:r>
            <a:r>
              <a:rPr lang="en-US" b="0" i="0" dirty="0" smtClean="0">
                <a:solidFill>
                  <a:srgbClr val="222222"/>
                </a:solidFill>
                <a:effectLst/>
                <a:latin typeface="Arial" panose="020B0604020202020204" pitchFamily="34" charset="0"/>
              </a:rPr>
              <a:t> separated by </a:t>
            </a:r>
            <a:r>
              <a:rPr lang="en-US" b="0" i="0" u="none" strike="noStrike" dirty="0" smtClean="0">
                <a:solidFill>
                  <a:srgbClr val="0B0080"/>
                </a:solidFill>
                <a:effectLst/>
                <a:latin typeface="Arial" panose="020B0604020202020204" pitchFamily="34" charset="0"/>
                <a:hlinkClick r:id="rId5" tooltip="Loop (biochemistry)"/>
              </a:rPr>
              <a:t>loops</a:t>
            </a:r>
            <a:r>
              <a:rPr lang="en-US" b="0" i="0" dirty="0" smtClean="0">
                <a:solidFill>
                  <a:srgbClr val="222222"/>
                </a:solidFill>
                <a:effectLst/>
                <a:latin typeface="Arial" panose="020B0604020202020204" pitchFamily="34" charset="0"/>
              </a:rPr>
              <a:t>, first discovered in </a:t>
            </a:r>
            <a:r>
              <a:rPr lang="en-US" b="0" i="0" u="none" strike="noStrike" dirty="0" smtClean="0">
                <a:solidFill>
                  <a:srgbClr val="0B0080"/>
                </a:solidFill>
                <a:effectLst/>
                <a:latin typeface="Arial" panose="020B0604020202020204" pitchFamily="34" charset="0"/>
                <a:hlinkClick r:id="rId6" tooltip="Cell signaling"/>
              </a:rPr>
              <a:t>signaling</a:t>
            </a:r>
            <a:r>
              <a:rPr lang="en-US" b="0" i="0" dirty="0" smtClean="0">
                <a:solidFill>
                  <a:srgbClr val="222222"/>
                </a:solidFill>
                <a:effectLst/>
                <a:latin typeface="Arial" panose="020B0604020202020204" pitchFamily="34" charset="0"/>
              </a:rPr>
              <a:t> proteins in </a:t>
            </a:r>
            <a:r>
              <a:rPr lang="en-US" b="0" i="0" u="none" strike="noStrike" dirty="0" smtClean="0">
                <a:solidFill>
                  <a:srgbClr val="0B0080"/>
                </a:solidFill>
                <a:effectLst/>
                <a:latin typeface="Arial" panose="020B0604020202020204" pitchFamily="34" charset="0"/>
                <a:hlinkClick r:id="rId7" tooltip="Yeast"/>
              </a:rPr>
              <a:t>yeast</a:t>
            </a:r>
            <a:r>
              <a:rPr lang="en-US" b="0" i="0" dirty="0" smtClean="0">
                <a:solidFill>
                  <a:srgbClr val="222222"/>
                </a:solidFill>
                <a:effectLst/>
                <a:latin typeface="Arial" panose="020B0604020202020204" pitchFamily="34" charset="0"/>
              </a:rPr>
              <a:t> Cdc10 and </a:t>
            </a:r>
            <a:r>
              <a:rPr lang="en-US" b="0" i="1" u="none" strike="noStrike" dirty="0" smtClean="0">
                <a:solidFill>
                  <a:srgbClr val="0B0080"/>
                </a:solidFill>
                <a:effectLst/>
                <a:latin typeface="Arial" panose="020B0604020202020204" pitchFamily="34" charset="0"/>
                <a:hlinkClick r:id="rId8" tooltip="Drosophila"/>
              </a:rPr>
              <a:t>Drosophila</a:t>
            </a:r>
            <a:r>
              <a:rPr lang="en-US" b="0" i="0" dirty="0" smtClean="0">
                <a:solidFill>
                  <a:srgbClr val="222222"/>
                </a:solidFill>
                <a:effectLst/>
                <a:latin typeface="Arial" panose="020B0604020202020204" pitchFamily="34" charset="0"/>
              </a:rPr>
              <a:t> </a:t>
            </a:r>
            <a:r>
              <a:rPr lang="en-US" b="0" i="0" u="none" strike="noStrike" dirty="0" smtClean="0">
                <a:solidFill>
                  <a:srgbClr val="0B0080"/>
                </a:solidFill>
                <a:effectLst/>
                <a:latin typeface="Arial" panose="020B0604020202020204" pitchFamily="34" charset="0"/>
                <a:hlinkClick r:id="rId9" tooltip="Notch pathway"/>
              </a:rPr>
              <a:t>Notch</a:t>
            </a:r>
            <a:endParaRPr lang="en-US" dirty="0"/>
          </a:p>
        </p:txBody>
      </p:sp>
      <p:sp>
        <p:nvSpPr>
          <p:cNvPr id="3" name="Rectángulo 2"/>
          <p:cNvSpPr/>
          <p:nvPr/>
        </p:nvSpPr>
        <p:spPr>
          <a:xfrm>
            <a:off x="2583872" y="4636784"/>
            <a:ext cx="6096000" cy="923330"/>
          </a:xfrm>
          <a:prstGeom prst="rect">
            <a:avLst/>
          </a:prstGeom>
        </p:spPr>
        <p:txBody>
          <a:bodyPr>
            <a:spAutoFit/>
          </a:bodyPr>
          <a:lstStyle/>
          <a:p>
            <a:r>
              <a:rPr lang="en-US" b="0" i="0" dirty="0" smtClean="0">
                <a:solidFill>
                  <a:srgbClr val="222222"/>
                </a:solidFill>
                <a:effectLst/>
                <a:latin typeface="Arial" panose="020B0604020202020204" pitchFamily="34" charset="0"/>
              </a:rPr>
              <a:t> The </a:t>
            </a:r>
            <a:r>
              <a:rPr lang="en-US" b="0" i="0" dirty="0" err="1" smtClean="0">
                <a:solidFill>
                  <a:srgbClr val="222222"/>
                </a:solidFill>
                <a:effectLst/>
                <a:latin typeface="Arial" panose="020B0604020202020204" pitchFamily="34" charset="0"/>
              </a:rPr>
              <a:t>ankyrin</a:t>
            </a:r>
            <a:r>
              <a:rPr lang="en-US" b="0" i="0" dirty="0" smtClean="0">
                <a:solidFill>
                  <a:srgbClr val="222222"/>
                </a:solidFill>
                <a:effectLst/>
                <a:latin typeface="Arial" panose="020B0604020202020204" pitchFamily="34" charset="0"/>
              </a:rPr>
              <a:t> fold appears to be defined by its structure rather than its function, since there is no specific sequence or structure that is universally </a:t>
            </a:r>
            <a:r>
              <a:rPr lang="en-US" b="0" i="0" dirty="0" err="1" smtClean="0">
                <a:solidFill>
                  <a:srgbClr val="222222"/>
                </a:solidFill>
                <a:effectLst/>
                <a:latin typeface="Arial" panose="020B0604020202020204" pitchFamily="34" charset="0"/>
              </a:rPr>
              <a:t>recognised</a:t>
            </a:r>
            <a:r>
              <a:rPr lang="en-US" b="0" i="0" dirty="0" smtClean="0">
                <a:solidFill>
                  <a:srgbClr val="222222"/>
                </a:solidFill>
                <a:effectLst/>
                <a:latin typeface="Arial" panose="020B0604020202020204" pitchFamily="34" charset="0"/>
              </a:rPr>
              <a:t> by it.</a:t>
            </a:r>
            <a:endParaRPr lang="en-US" dirty="0"/>
          </a:p>
        </p:txBody>
      </p:sp>
      <p:sp>
        <p:nvSpPr>
          <p:cNvPr id="4" name="Rectángulo 3"/>
          <p:cNvSpPr/>
          <p:nvPr/>
        </p:nvSpPr>
        <p:spPr>
          <a:xfrm>
            <a:off x="290945" y="299259"/>
            <a:ext cx="11313622" cy="2031325"/>
          </a:xfrm>
          <a:prstGeom prst="rect">
            <a:avLst/>
          </a:prstGeom>
        </p:spPr>
        <p:txBody>
          <a:bodyPr wrap="square">
            <a:spAutoFit/>
          </a:bodyPr>
          <a:lstStyle/>
          <a:p>
            <a:r>
              <a:rPr lang="en-US" b="1" i="0" dirty="0" smtClean="0">
                <a:solidFill>
                  <a:srgbClr val="985735"/>
                </a:solidFill>
                <a:effectLst/>
                <a:latin typeface="arial" panose="020B0604020202020204" pitchFamily="34" charset="0"/>
              </a:rPr>
              <a:t>1.2. TRPA</a:t>
            </a:r>
          </a:p>
          <a:p>
            <a:r>
              <a:rPr lang="en-US" b="0" i="0" dirty="0" smtClean="0">
                <a:solidFill>
                  <a:srgbClr val="000000"/>
                </a:solidFill>
                <a:effectLst/>
                <a:latin typeface="Times New Roman" panose="02020603050405020304" pitchFamily="18" charset="0"/>
              </a:rPr>
              <a:t>The TRPA subfamily contains only one member, TRPA1, so named for its extensive N-terminal </a:t>
            </a:r>
            <a:r>
              <a:rPr lang="en-US" b="0" i="0" dirty="0" err="1" smtClean="0">
                <a:solidFill>
                  <a:srgbClr val="000000"/>
                </a:solidFill>
                <a:effectLst/>
                <a:latin typeface="Times New Roman" panose="02020603050405020304" pitchFamily="18" charset="0"/>
              </a:rPr>
              <a:t>ankyrin</a:t>
            </a:r>
            <a:r>
              <a:rPr lang="en-US" b="0" i="0" dirty="0" smtClean="0">
                <a:solidFill>
                  <a:srgbClr val="000000"/>
                </a:solidFill>
                <a:effectLst/>
                <a:latin typeface="Times New Roman" panose="02020603050405020304" pitchFamily="18" charset="0"/>
              </a:rPr>
              <a:t> repeat domain (ARD) (</a:t>
            </a:r>
            <a:r>
              <a:rPr lang="en-US" b="0" i="0" dirty="0" smtClean="0">
                <a:solidFill>
                  <a:srgbClr val="642A8F"/>
                </a:solidFill>
                <a:effectLst/>
                <a:latin typeface="Times New Roman" panose="02020603050405020304" pitchFamily="18" charset="0"/>
                <a:hlinkClick r:id="rId10"/>
              </a:rPr>
              <a:t>Figure 1.2</a:t>
            </a:r>
            <a:r>
              <a:rPr lang="en-US" b="0" i="0" dirty="0" smtClean="0">
                <a:solidFill>
                  <a:srgbClr val="000000"/>
                </a:solidFill>
                <a:effectLst/>
                <a:latin typeface="Times New Roman" panose="02020603050405020304" pitchFamily="18" charset="0"/>
              </a:rPr>
              <a:t>). Whereas many TRP channels contain an ARD, with at least 14 </a:t>
            </a:r>
            <a:r>
              <a:rPr lang="en-US" b="0" i="0" dirty="0" err="1" smtClean="0">
                <a:solidFill>
                  <a:srgbClr val="000000"/>
                </a:solidFill>
                <a:effectLst/>
                <a:latin typeface="Times New Roman" panose="02020603050405020304" pitchFamily="18" charset="0"/>
              </a:rPr>
              <a:t>ankyrin</a:t>
            </a:r>
            <a:r>
              <a:rPr lang="en-US" b="0" i="0" dirty="0" smtClean="0">
                <a:solidFill>
                  <a:srgbClr val="000000"/>
                </a:solidFill>
                <a:effectLst/>
                <a:latin typeface="Times New Roman" panose="02020603050405020304" pitchFamily="18" charset="0"/>
              </a:rPr>
              <a:t> repeats TRPA1 has the most of any identified mammalian TRP. The gene encoding TRPA1 is conserved from flies to mammals, and in humans the protein is expressed in sensory nerves, as well as other tissues. TRPA1's activity can be regulated by temperature, as with members of the TRPV and TRPM family; however, TRPA1's temperature sensitivity is strongly species dependent, with different species demonstrating wildly different temperature activation profiles for TRPA1</a:t>
            </a:r>
            <a:endParaRPr lang="en-US" b="0" i="0" dirty="0">
              <a:solidFill>
                <a:srgbClr val="000000"/>
              </a:solidFill>
              <a:effectLst/>
              <a:latin typeface="Times New Roman" panose="02020603050405020304" pitchFamily="18" charset="0"/>
            </a:endParaRPr>
          </a:p>
        </p:txBody>
      </p:sp>
      <p:sp>
        <p:nvSpPr>
          <p:cNvPr id="5" name="Rectángulo 4"/>
          <p:cNvSpPr/>
          <p:nvPr/>
        </p:nvSpPr>
        <p:spPr>
          <a:xfrm>
            <a:off x="3675807" y="4009809"/>
            <a:ext cx="3659976" cy="369332"/>
          </a:xfrm>
          <a:prstGeom prst="rect">
            <a:avLst/>
          </a:prstGeom>
        </p:spPr>
        <p:txBody>
          <a:bodyPr wrap="none">
            <a:spAutoFit/>
          </a:bodyPr>
          <a:lstStyle/>
          <a:p>
            <a:r>
              <a:rPr lang="en-US" b="0" i="0" dirty="0" smtClean="0">
                <a:solidFill>
                  <a:srgbClr val="222222"/>
                </a:solidFill>
                <a:effectLst/>
                <a:latin typeface="Arial" panose="020B0604020202020204" pitchFamily="34" charset="0"/>
              </a:rPr>
              <a:t> its namesake </a:t>
            </a:r>
            <a:r>
              <a:rPr lang="en-US" b="0" i="0" u="none" strike="noStrike" dirty="0" err="1" smtClean="0">
                <a:solidFill>
                  <a:srgbClr val="0B0080"/>
                </a:solidFill>
                <a:effectLst/>
                <a:latin typeface="Arial" panose="020B0604020202020204" pitchFamily="34" charset="0"/>
                <a:hlinkClick r:id="rId11" tooltip="Ankyrin"/>
              </a:rPr>
              <a:t>ankyrin</a:t>
            </a:r>
            <a:r>
              <a:rPr lang="en-US" b="0" i="0" dirty="0" smtClean="0">
                <a:solidFill>
                  <a:srgbClr val="222222"/>
                </a:solidFill>
                <a:effectLst/>
                <a:latin typeface="Arial" panose="020B0604020202020204" pitchFamily="34" charset="0"/>
              </a:rPr>
              <a:t> contains 24</a:t>
            </a:r>
            <a:endParaRPr lang="en-US" dirty="0"/>
          </a:p>
        </p:txBody>
      </p:sp>
      <p:graphicFrame>
        <p:nvGraphicFramePr>
          <p:cNvPr id="6" name="Tabla 5"/>
          <p:cNvGraphicFramePr>
            <a:graphicFrameLocks noGrp="1"/>
          </p:cNvGraphicFramePr>
          <p:nvPr>
            <p:extLst>
              <p:ext uri="{D42A27DB-BD31-4B8C-83A1-F6EECF244321}">
                <p14:modId xmlns:p14="http://schemas.microsoft.com/office/powerpoint/2010/main" val="408456756"/>
              </p:ext>
            </p:extLst>
          </p:nvPr>
        </p:nvGraphicFramePr>
        <p:xfrm>
          <a:off x="755073" y="5631495"/>
          <a:ext cx="10515600" cy="1005840"/>
        </p:xfrm>
        <a:graphic>
          <a:graphicData uri="http://schemas.openxmlformats.org/drawingml/2006/table">
            <a:tbl>
              <a:tblPr/>
              <a:tblGrid>
                <a:gridCol w="3505200">
                  <a:extLst>
                    <a:ext uri="{9D8B030D-6E8A-4147-A177-3AD203B41FA5}">
                      <a16:colId xmlns:a16="http://schemas.microsoft.com/office/drawing/2014/main" val="3257720945"/>
                    </a:ext>
                  </a:extLst>
                </a:gridCol>
                <a:gridCol w="3505200">
                  <a:extLst>
                    <a:ext uri="{9D8B030D-6E8A-4147-A177-3AD203B41FA5}">
                      <a16:colId xmlns:a16="http://schemas.microsoft.com/office/drawing/2014/main" val="2375473281"/>
                    </a:ext>
                  </a:extLst>
                </a:gridCol>
                <a:gridCol w="3505200">
                  <a:extLst>
                    <a:ext uri="{9D8B030D-6E8A-4147-A177-3AD203B41FA5}">
                      <a16:colId xmlns:a16="http://schemas.microsoft.com/office/drawing/2014/main" val="939256681"/>
                    </a:ext>
                  </a:extLst>
                </a:gridCol>
              </a:tblGrid>
              <a:tr h="0">
                <a:tc>
                  <a:txBody>
                    <a:bodyPr/>
                    <a:lstStyle/>
                    <a:p>
                      <a:pPr algn="ctr"/>
                      <a:r>
                        <a:rPr lang="en-US">
                          <a:effectLst/>
                        </a:rPr>
                        <a:t>Sub-Family</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a:effectLst/>
                        </a:rPr>
                        <a:t>Cell/Tissue Expression</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a:effectLst/>
                        </a:rPr>
                        <a:t>Group</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3896996211"/>
                  </a:ext>
                </a:extLst>
              </a:tr>
              <a:tr h="0">
                <a:tc>
                  <a:txBody>
                    <a:bodyPr/>
                    <a:lstStyle/>
                    <a:p>
                      <a:r>
                        <a:rPr lang="en-US" u="none" strike="noStrike">
                          <a:solidFill>
                            <a:srgbClr val="0B0080"/>
                          </a:solidFill>
                          <a:effectLst/>
                          <a:hlinkClick r:id="rId12" tooltip="TRPA1"/>
                        </a:rPr>
                        <a:t>TRPA1</a:t>
                      </a:r>
                      <a:endParaRPr lang="en-US">
                        <a:effectLst/>
                      </a:endParaRP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DRG, TG, hair cells, fibroblasts, ovary, spleen, testis</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dirty="0">
                          <a:effectLst/>
                        </a:rPr>
                        <a:t>1</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382467347"/>
                  </a:ext>
                </a:extLst>
              </a:tr>
            </a:tbl>
          </a:graphicData>
        </a:graphic>
      </p:graphicFrame>
    </p:spTree>
    <p:extLst>
      <p:ext uri="{BB962C8B-B14F-4D97-AF65-F5344CB8AC3E}">
        <p14:creationId xmlns:p14="http://schemas.microsoft.com/office/powerpoint/2010/main" val="3747516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Rectángulo 1"/>
          <p:cNvSpPr/>
          <p:nvPr/>
        </p:nvSpPr>
        <p:spPr>
          <a:xfrm>
            <a:off x="1878677" y="324164"/>
            <a:ext cx="8154785" cy="2031325"/>
          </a:xfrm>
          <a:prstGeom prst="rect">
            <a:avLst/>
          </a:prstGeom>
        </p:spPr>
        <p:txBody>
          <a:bodyPr wrap="square">
            <a:spAutoFit/>
          </a:bodyPr>
          <a:lstStyle/>
          <a:p>
            <a:r>
              <a:rPr lang="en-US" b="1" i="0" dirty="0" smtClean="0">
                <a:solidFill>
                  <a:srgbClr val="985735"/>
                </a:solidFill>
                <a:effectLst/>
                <a:latin typeface="arial" panose="020B0604020202020204" pitchFamily="34" charset="0"/>
              </a:rPr>
              <a:t>1.3. TRPC</a:t>
            </a:r>
          </a:p>
          <a:p>
            <a:r>
              <a:rPr lang="en-US" b="0" i="0" dirty="0" smtClean="0">
                <a:solidFill>
                  <a:srgbClr val="000000"/>
                </a:solidFill>
                <a:effectLst/>
                <a:latin typeface="Times New Roman" panose="02020603050405020304" pitchFamily="18" charset="0"/>
              </a:rPr>
              <a:t>The TRPC (for “classical” or “canonical”) subfamily contains the TRP channels most closely related to the first identified TRP channel (</a:t>
            </a:r>
            <a:r>
              <a:rPr lang="en-US" b="0" i="0" dirty="0" err="1" smtClean="0">
                <a:solidFill>
                  <a:srgbClr val="642A8F"/>
                </a:solidFill>
                <a:effectLst/>
                <a:latin typeface="Times New Roman" panose="02020603050405020304" pitchFamily="18" charset="0"/>
                <a:hlinkClick r:id="rId2"/>
              </a:rPr>
              <a:t>Cosens</a:t>
            </a:r>
            <a:r>
              <a:rPr lang="en-US" b="0" i="0" dirty="0" smtClean="0">
                <a:solidFill>
                  <a:srgbClr val="642A8F"/>
                </a:solidFill>
                <a:effectLst/>
                <a:latin typeface="Times New Roman" panose="02020603050405020304" pitchFamily="18" charset="0"/>
                <a:hlinkClick r:id="rId2"/>
              </a:rPr>
              <a:t> and Manning, 1969</a:t>
            </a:r>
            <a:r>
              <a:rPr lang="en-US" b="0" i="0" dirty="0" smtClean="0">
                <a:solidFill>
                  <a:srgbClr val="000000"/>
                </a:solidFill>
                <a:effectLst/>
                <a:latin typeface="Times New Roman" panose="02020603050405020304" pitchFamily="18" charset="0"/>
              </a:rPr>
              <a:t>; </a:t>
            </a:r>
            <a:r>
              <a:rPr lang="en-US" b="0" i="0" dirty="0" err="1" smtClean="0">
                <a:solidFill>
                  <a:srgbClr val="642A8F"/>
                </a:solidFill>
                <a:effectLst/>
                <a:latin typeface="Times New Roman" panose="02020603050405020304" pitchFamily="18" charset="0"/>
                <a:hlinkClick r:id="rId2"/>
              </a:rPr>
              <a:t>Minke</a:t>
            </a:r>
            <a:r>
              <a:rPr lang="en-US" b="0" i="0" dirty="0" smtClean="0">
                <a:solidFill>
                  <a:srgbClr val="642A8F"/>
                </a:solidFill>
                <a:effectLst/>
                <a:latin typeface="Times New Roman" panose="02020603050405020304" pitchFamily="18" charset="0"/>
                <a:hlinkClick r:id="rId2"/>
              </a:rPr>
              <a:t> et al., 1975</a:t>
            </a:r>
            <a:r>
              <a:rPr lang="en-US" b="0" i="0" dirty="0" smtClean="0">
                <a:solidFill>
                  <a:srgbClr val="000000"/>
                </a:solidFill>
                <a:effectLst/>
                <a:latin typeface="Times New Roman" panose="02020603050405020304" pitchFamily="18" charset="0"/>
              </a:rPr>
              <a:t>). Since the discovery and cloning of the original </a:t>
            </a:r>
            <a:r>
              <a:rPr lang="en-US" b="0" i="1" dirty="0" err="1" smtClean="0">
                <a:solidFill>
                  <a:srgbClr val="000000"/>
                </a:solidFill>
                <a:effectLst/>
                <a:latin typeface="Times New Roman" panose="02020603050405020304" pitchFamily="18" charset="0"/>
              </a:rPr>
              <a:t>trp</a:t>
            </a:r>
            <a:r>
              <a:rPr lang="en-US" b="0" i="0" dirty="0" smtClean="0">
                <a:solidFill>
                  <a:srgbClr val="000000"/>
                </a:solidFill>
                <a:effectLst/>
                <a:latin typeface="Times New Roman" panose="02020603050405020304" pitchFamily="18" charset="0"/>
              </a:rPr>
              <a:t> locus in </a:t>
            </a:r>
            <a:r>
              <a:rPr lang="en-US" b="0" i="1" dirty="0" smtClean="0">
                <a:solidFill>
                  <a:srgbClr val="000000"/>
                </a:solidFill>
                <a:effectLst/>
                <a:latin typeface="Times New Roman" panose="02020603050405020304" pitchFamily="18" charset="0"/>
              </a:rPr>
              <a:t>Drosophila</a:t>
            </a:r>
            <a:r>
              <a:rPr lang="en-US" b="0" i="0" dirty="0" smtClean="0">
                <a:solidFill>
                  <a:srgbClr val="000000"/>
                </a:solidFill>
                <a:effectLst/>
                <a:latin typeface="Times New Roman" panose="02020603050405020304" pitchFamily="18" charset="0"/>
              </a:rPr>
              <a:t>, seven TRPC genes have been reported. Humans contain genes encoding TRPC1, TRPC3, TRPC4, TRPC5, TRPC6, and TRPC7, but lack the TRPC2 gene found in mice and other species.</a:t>
            </a:r>
            <a:endParaRPr lang="en-US" b="0" i="0" dirty="0">
              <a:solidFill>
                <a:srgbClr val="000000"/>
              </a:solidFill>
              <a:effectLst/>
              <a:latin typeface="Times New Roman" panose="02020603050405020304" pitchFamily="18" charset="0"/>
            </a:endParaRPr>
          </a:p>
        </p:txBody>
      </p:sp>
      <p:graphicFrame>
        <p:nvGraphicFramePr>
          <p:cNvPr id="3" name="Tabla 2"/>
          <p:cNvGraphicFramePr>
            <a:graphicFrameLocks noGrp="1"/>
          </p:cNvGraphicFramePr>
          <p:nvPr>
            <p:extLst>
              <p:ext uri="{D42A27DB-BD31-4B8C-83A1-F6EECF244321}">
                <p14:modId xmlns:p14="http://schemas.microsoft.com/office/powerpoint/2010/main" val="224675716"/>
              </p:ext>
            </p:extLst>
          </p:nvPr>
        </p:nvGraphicFramePr>
        <p:xfrm>
          <a:off x="1552042" y="2381784"/>
          <a:ext cx="8481420" cy="4476216"/>
        </p:xfrm>
        <a:graphic>
          <a:graphicData uri="http://schemas.openxmlformats.org/drawingml/2006/table">
            <a:tbl>
              <a:tblPr/>
              <a:tblGrid>
                <a:gridCol w="2827140">
                  <a:extLst>
                    <a:ext uri="{9D8B030D-6E8A-4147-A177-3AD203B41FA5}">
                      <a16:colId xmlns:a16="http://schemas.microsoft.com/office/drawing/2014/main" val="3186622808"/>
                    </a:ext>
                  </a:extLst>
                </a:gridCol>
                <a:gridCol w="2827140">
                  <a:extLst>
                    <a:ext uri="{9D8B030D-6E8A-4147-A177-3AD203B41FA5}">
                      <a16:colId xmlns:a16="http://schemas.microsoft.com/office/drawing/2014/main" val="2331269921"/>
                    </a:ext>
                  </a:extLst>
                </a:gridCol>
                <a:gridCol w="2827140">
                  <a:extLst>
                    <a:ext uri="{9D8B030D-6E8A-4147-A177-3AD203B41FA5}">
                      <a16:colId xmlns:a16="http://schemas.microsoft.com/office/drawing/2014/main" val="1636230627"/>
                    </a:ext>
                  </a:extLst>
                </a:gridCol>
              </a:tblGrid>
              <a:tr h="295006">
                <a:tc>
                  <a:txBody>
                    <a:bodyPr/>
                    <a:lstStyle/>
                    <a:p>
                      <a:pPr algn="ctr"/>
                      <a:r>
                        <a:rPr lang="en-US" sz="1500">
                          <a:effectLst/>
                        </a:rPr>
                        <a:t>Sub-Family</a:t>
                      </a: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500">
                          <a:effectLst/>
                        </a:rPr>
                        <a:t>Cell/Tissue Expression</a:t>
                      </a: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500">
                          <a:effectLst/>
                        </a:rPr>
                        <a:t>Group</a:t>
                      </a: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494089771"/>
                  </a:ext>
                </a:extLst>
              </a:tr>
              <a:tr h="516260">
                <a:tc>
                  <a:txBody>
                    <a:bodyPr/>
                    <a:lstStyle/>
                    <a:p>
                      <a:r>
                        <a:rPr lang="en-US" sz="1500" u="none" strike="noStrike">
                          <a:solidFill>
                            <a:srgbClr val="0B0080"/>
                          </a:solidFill>
                          <a:effectLst/>
                          <a:hlinkClick r:id="rId3" tooltip="TRPC1"/>
                        </a:rPr>
                        <a:t>TRPC1</a:t>
                      </a:r>
                      <a:endParaRPr lang="en-US" sz="1500">
                        <a:effectLst/>
                      </a:endParaRP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500">
                          <a:effectLst/>
                        </a:rPr>
                        <a:t>Ubiquitous; heart, brain, testis, ovary, liver, spleen</a:t>
                      </a: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7">
                  <a:txBody>
                    <a:bodyPr/>
                    <a:lstStyle/>
                    <a:p>
                      <a:r>
                        <a:rPr lang="en-US" sz="1500">
                          <a:effectLst/>
                        </a:rPr>
                        <a:t>1</a:t>
                      </a: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209540547"/>
                  </a:ext>
                </a:extLst>
              </a:tr>
              <a:tr h="295006">
                <a:tc>
                  <a:txBody>
                    <a:bodyPr/>
                    <a:lstStyle/>
                    <a:p>
                      <a:r>
                        <a:rPr lang="en-US" sz="1500" u="none" strike="noStrike">
                          <a:solidFill>
                            <a:srgbClr val="0B0080"/>
                          </a:solidFill>
                          <a:effectLst/>
                          <a:hlinkClick r:id="rId4" tooltip="TRPC2"/>
                        </a:rPr>
                        <a:t>TRPC2</a:t>
                      </a:r>
                      <a:endParaRPr lang="en-US" sz="1500">
                        <a:effectLst/>
                      </a:endParaRP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500">
                          <a:effectLst/>
                        </a:rPr>
                        <a:t>Vomeronasal organ (VNO), testis</a:t>
                      </a: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2352029824"/>
                  </a:ext>
                </a:extLst>
              </a:tr>
              <a:tr h="516260">
                <a:tc>
                  <a:txBody>
                    <a:bodyPr/>
                    <a:lstStyle/>
                    <a:p>
                      <a:r>
                        <a:rPr lang="en-US" sz="1500" u="none" strike="noStrike">
                          <a:solidFill>
                            <a:srgbClr val="0B0080"/>
                          </a:solidFill>
                          <a:effectLst/>
                          <a:hlinkClick r:id="rId5" tooltip="TRPC3"/>
                        </a:rPr>
                        <a:t>TRPC3</a:t>
                      </a:r>
                      <a:endParaRPr lang="en-US" sz="1500">
                        <a:effectLst/>
                      </a:endParaRP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500">
                          <a:effectLst/>
                        </a:rPr>
                        <a:t>Central Nervous System (CNS), cardiac and smooth muscle</a:t>
                      </a: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4290472899"/>
                  </a:ext>
                </a:extLst>
              </a:tr>
              <a:tr h="958769">
                <a:tc>
                  <a:txBody>
                    <a:bodyPr/>
                    <a:lstStyle/>
                    <a:p>
                      <a:r>
                        <a:rPr lang="en-US" sz="1500" u="none" strike="noStrike">
                          <a:solidFill>
                            <a:srgbClr val="0B0080"/>
                          </a:solidFill>
                          <a:effectLst/>
                          <a:hlinkClick r:id="rId6" tooltip="TRPC4"/>
                        </a:rPr>
                        <a:t>TRPC4</a:t>
                      </a:r>
                      <a:endParaRPr lang="en-US" sz="1500">
                        <a:effectLst/>
                      </a:endParaRP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500">
                          <a:effectLst/>
                        </a:rPr>
                        <a:t>CNS, placenta, adrenal gland, endothelium, retina, smooth muscle, testis, kidney, </a:t>
                      </a:r>
                      <a:r>
                        <a:rPr lang="en-US" sz="1500" u="none" strike="noStrike">
                          <a:solidFill>
                            <a:srgbClr val="0B0080"/>
                          </a:solidFill>
                          <a:effectLst/>
                          <a:hlinkClick r:id="rId7" tooltip="Interstitial cell of Cajal"/>
                        </a:rPr>
                        <a:t>interstitial cells of Cajal</a:t>
                      </a:r>
                      <a:endParaRPr lang="en-US" sz="1500">
                        <a:effectLst/>
                      </a:endParaRP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1170671001"/>
                  </a:ext>
                </a:extLst>
              </a:tr>
              <a:tr h="516260">
                <a:tc>
                  <a:txBody>
                    <a:bodyPr/>
                    <a:lstStyle/>
                    <a:p>
                      <a:r>
                        <a:rPr lang="en-US" sz="1500" u="none" strike="noStrike">
                          <a:solidFill>
                            <a:srgbClr val="0B0080"/>
                          </a:solidFill>
                          <a:effectLst/>
                          <a:hlinkClick r:id="rId8" tooltip="TRPC5"/>
                        </a:rPr>
                        <a:t>TRPC5</a:t>
                      </a:r>
                      <a:endParaRPr lang="en-US" sz="1500">
                        <a:effectLst/>
                      </a:endParaRP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500">
                          <a:effectLst/>
                        </a:rPr>
                        <a:t>CNS (especially developing fetal brain)</a:t>
                      </a: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4233247653"/>
                  </a:ext>
                </a:extLst>
              </a:tr>
              <a:tr h="958769">
                <a:tc>
                  <a:txBody>
                    <a:bodyPr/>
                    <a:lstStyle/>
                    <a:p>
                      <a:r>
                        <a:rPr lang="en-US" sz="1500" u="none" strike="noStrike" dirty="0">
                          <a:solidFill>
                            <a:srgbClr val="0B0080"/>
                          </a:solidFill>
                          <a:effectLst/>
                          <a:hlinkClick r:id="rId9" tooltip="TRPC6"/>
                        </a:rPr>
                        <a:t>TRPC6</a:t>
                      </a:r>
                      <a:endParaRPr lang="en-US" sz="1500" dirty="0">
                        <a:effectLst/>
                      </a:endParaRP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500">
                          <a:effectLst/>
                        </a:rPr>
                        <a:t>Lung, brain, placenta, ovary, kidney (podocytes), spleen, small intestine, neutrophils, smooth muscle</a:t>
                      </a: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3820514819"/>
                  </a:ext>
                </a:extLst>
              </a:tr>
              <a:tr h="295006">
                <a:tc>
                  <a:txBody>
                    <a:bodyPr/>
                    <a:lstStyle/>
                    <a:p>
                      <a:r>
                        <a:rPr lang="en-US" sz="1500" u="none" strike="noStrike">
                          <a:solidFill>
                            <a:srgbClr val="0B0080"/>
                          </a:solidFill>
                          <a:effectLst/>
                          <a:hlinkClick r:id="rId10" tooltip="TRPC7"/>
                        </a:rPr>
                        <a:t>TRPC7</a:t>
                      </a:r>
                      <a:endParaRPr lang="en-US" sz="1500">
                        <a:effectLst/>
                      </a:endParaRP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500" dirty="0">
                          <a:effectLst/>
                        </a:rPr>
                        <a:t>Heart, lung, eye, pituitary gland</a:t>
                      </a:r>
                    </a:p>
                  </a:txBody>
                  <a:tcPr marL="73751" marR="73751" marT="36876" marB="36876"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3783673277"/>
                  </a:ext>
                </a:extLst>
              </a:tr>
            </a:tbl>
          </a:graphicData>
        </a:graphic>
      </p:graphicFrame>
    </p:spTree>
    <p:extLst>
      <p:ext uri="{BB962C8B-B14F-4D97-AF65-F5344CB8AC3E}">
        <p14:creationId xmlns:p14="http://schemas.microsoft.com/office/powerpoint/2010/main" val="622831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39091" y="751344"/>
            <a:ext cx="10058400" cy="3693319"/>
          </a:xfrm>
          <a:prstGeom prst="rect">
            <a:avLst/>
          </a:prstGeom>
        </p:spPr>
        <p:txBody>
          <a:bodyPr wrap="square">
            <a:spAutoFit/>
          </a:bodyPr>
          <a:lstStyle/>
          <a:p>
            <a:r>
              <a:rPr lang="en-US" b="1" i="0" dirty="0" smtClean="0">
                <a:solidFill>
                  <a:srgbClr val="985735"/>
                </a:solidFill>
                <a:effectLst/>
                <a:latin typeface="arial" panose="020B0604020202020204" pitchFamily="34" charset="0"/>
              </a:rPr>
              <a:t>1.4. TRPM</a:t>
            </a:r>
          </a:p>
          <a:p>
            <a:r>
              <a:rPr lang="en-US" b="0" i="0" dirty="0" smtClean="0">
                <a:solidFill>
                  <a:srgbClr val="000000"/>
                </a:solidFill>
                <a:effectLst/>
                <a:latin typeface="Times New Roman" panose="02020603050405020304" pitchFamily="18" charset="0"/>
              </a:rPr>
              <a:t>In many ways, the TRPM subfamily is the most enigmatic and diverse of the TRPs. Its founding member, TRPM1, derives its name (“TRP </a:t>
            </a:r>
            <a:r>
              <a:rPr lang="en-US" b="0" i="0" dirty="0" err="1" smtClean="0">
                <a:solidFill>
                  <a:srgbClr val="000000"/>
                </a:solidFill>
                <a:effectLst/>
                <a:latin typeface="Times New Roman" panose="02020603050405020304" pitchFamily="18" charset="0"/>
              </a:rPr>
              <a:t>melastatin</a:t>
            </a:r>
            <a:r>
              <a:rPr lang="en-US" b="0" i="0" dirty="0" smtClean="0">
                <a:solidFill>
                  <a:srgbClr val="000000"/>
                </a:solidFill>
                <a:effectLst/>
                <a:latin typeface="Times New Roman" panose="02020603050405020304" pitchFamily="18" charset="0"/>
              </a:rPr>
              <a:t> 1”) from its putative role as a melanoma suppressor (</a:t>
            </a:r>
            <a:r>
              <a:rPr lang="en-US" b="0" i="0" dirty="0" smtClean="0">
                <a:solidFill>
                  <a:srgbClr val="642A8F"/>
                </a:solidFill>
                <a:effectLst/>
                <a:latin typeface="Times New Roman" panose="02020603050405020304" pitchFamily="18" charset="0"/>
                <a:hlinkClick r:id="rId2"/>
              </a:rPr>
              <a:t>Duncan et al., 1998</a:t>
            </a:r>
            <a:r>
              <a:rPr lang="en-US" b="0" i="0" dirty="0" smtClean="0">
                <a:solidFill>
                  <a:srgbClr val="000000"/>
                </a:solidFill>
                <a:effectLst/>
                <a:latin typeface="Times New Roman" panose="02020603050405020304" pitchFamily="18" charset="0"/>
              </a:rPr>
              <a:t>). Whereas currents sensitive to TRPM1 siRNA have been recorded from melanocytes, attempts to record activity directly from recombinant TRPM1 have been so far unsuccessful (</a:t>
            </a:r>
            <a:r>
              <a:rPr lang="en-US" b="0" i="0" dirty="0" err="1" smtClean="0">
                <a:solidFill>
                  <a:srgbClr val="642A8F"/>
                </a:solidFill>
                <a:effectLst/>
                <a:latin typeface="Times New Roman" panose="02020603050405020304" pitchFamily="18" charset="0"/>
                <a:hlinkClick r:id="rId2"/>
              </a:rPr>
              <a:t>Oancea</a:t>
            </a:r>
            <a:r>
              <a:rPr lang="en-US" b="0" i="0" dirty="0" smtClean="0">
                <a:solidFill>
                  <a:srgbClr val="642A8F"/>
                </a:solidFill>
                <a:effectLst/>
                <a:latin typeface="Times New Roman" panose="02020603050405020304" pitchFamily="18" charset="0"/>
                <a:hlinkClick r:id="rId2"/>
              </a:rPr>
              <a:t> et al., 2009</a:t>
            </a:r>
            <a:r>
              <a:rPr lang="en-US" b="0" i="0" dirty="0" smtClean="0">
                <a:solidFill>
                  <a:srgbClr val="000000"/>
                </a:solidFill>
                <a:effectLst/>
                <a:latin typeface="Times New Roman" panose="02020603050405020304" pitchFamily="18" charset="0"/>
              </a:rPr>
              <a:t>). This subfamily also contains the unique class of “</a:t>
            </a:r>
            <a:r>
              <a:rPr lang="en-US" b="0" i="0" dirty="0" err="1" smtClean="0">
                <a:solidFill>
                  <a:srgbClr val="FF0000"/>
                </a:solidFill>
                <a:effectLst/>
                <a:latin typeface="Times New Roman" panose="02020603050405020304" pitchFamily="18" charset="0"/>
              </a:rPr>
              <a:t>chanzymes</a:t>
            </a:r>
            <a:r>
              <a:rPr lang="en-US" b="0" i="0" dirty="0" smtClean="0">
                <a:solidFill>
                  <a:srgbClr val="000000"/>
                </a:solidFill>
                <a:effectLst/>
                <a:latin typeface="Times New Roman" panose="02020603050405020304" pitchFamily="18" charset="0"/>
              </a:rPr>
              <a:t>,” in which </a:t>
            </a:r>
            <a:r>
              <a:rPr lang="en-US" b="0" i="0" dirty="0" smtClean="0">
                <a:solidFill>
                  <a:srgbClr val="FF0000"/>
                </a:solidFill>
                <a:effectLst/>
                <a:latin typeface="Times New Roman" panose="02020603050405020304" pitchFamily="18" charset="0"/>
              </a:rPr>
              <a:t>an enzymatic domain has been evolutionarily fused to the TRP channel </a:t>
            </a:r>
            <a:r>
              <a:rPr lang="en-US" b="0" i="0" dirty="0" smtClean="0">
                <a:solidFill>
                  <a:srgbClr val="000000"/>
                </a:solidFill>
                <a:effectLst/>
                <a:latin typeface="Times New Roman" panose="02020603050405020304" pitchFamily="18" charset="0"/>
              </a:rPr>
              <a:t>(</a:t>
            </a:r>
            <a:r>
              <a:rPr lang="en-US" b="0" i="0" dirty="0" smtClean="0">
                <a:solidFill>
                  <a:srgbClr val="642A8F"/>
                </a:solidFill>
                <a:effectLst/>
                <a:latin typeface="Times New Roman" panose="02020603050405020304" pitchFamily="18" charset="0"/>
                <a:hlinkClick r:id="rId3"/>
              </a:rPr>
              <a:t>Figure 1.5</a:t>
            </a:r>
            <a:r>
              <a:rPr lang="en-US" b="0" i="0" dirty="0" smtClean="0">
                <a:solidFill>
                  <a:srgbClr val="000000"/>
                </a:solidFill>
                <a:effectLst/>
                <a:latin typeface="Times New Roman" panose="02020603050405020304" pitchFamily="18" charset="0"/>
              </a:rPr>
              <a:t>). Such </a:t>
            </a:r>
            <a:r>
              <a:rPr lang="en-US" b="0" i="0" dirty="0" err="1" smtClean="0">
                <a:solidFill>
                  <a:srgbClr val="000000"/>
                </a:solidFill>
                <a:effectLst/>
                <a:latin typeface="Times New Roman" panose="02020603050405020304" pitchFamily="18" charset="0"/>
              </a:rPr>
              <a:t>chanzymes</a:t>
            </a:r>
            <a:r>
              <a:rPr lang="en-US" b="0" i="0" dirty="0" smtClean="0">
                <a:solidFill>
                  <a:srgbClr val="000000"/>
                </a:solidFill>
                <a:effectLst/>
                <a:latin typeface="Times New Roman" panose="02020603050405020304" pitchFamily="18" charset="0"/>
              </a:rPr>
              <a:t> include TRPM2, which contains a NUDT9 homology domain that </a:t>
            </a:r>
            <a:r>
              <a:rPr lang="en-US" b="0" i="0" dirty="0" smtClean="0">
                <a:solidFill>
                  <a:srgbClr val="FF0000"/>
                </a:solidFill>
                <a:effectLst/>
                <a:latin typeface="Times New Roman" panose="02020603050405020304" pitchFamily="18" charset="0"/>
              </a:rPr>
              <a:t>hydrolyzes adenosine diphosphate ribose </a:t>
            </a:r>
            <a:r>
              <a:rPr lang="en-US" b="0" i="0" dirty="0" smtClean="0">
                <a:solidFill>
                  <a:srgbClr val="000000"/>
                </a:solidFill>
                <a:effectLst/>
                <a:latin typeface="Times New Roman" panose="02020603050405020304" pitchFamily="18" charset="0"/>
              </a:rPr>
              <a:t>(</a:t>
            </a:r>
            <a:r>
              <a:rPr lang="en-US" b="0" i="0" dirty="0" smtClean="0">
                <a:solidFill>
                  <a:srgbClr val="642A8F"/>
                </a:solidFill>
                <a:effectLst/>
                <a:latin typeface="Times New Roman" panose="02020603050405020304" pitchFamily="18" charset="0"/>
                <a:hlinkClick r:id="rId2"/>
              </a:rPr>
              <a:t>Kuhn and </a:t>
            </a:r>
            <a:r>
              <a:rPr lang="en-US" b="0" i="0" dirty="0" err="1" smtClean="0">
                <a:solidFill>
                  <a:srgbClr val="642A8F"/>
                </a:solidFill>
                <a:effectLst/>
                <a:latin typeface="Times New Roman" panose="02020603050405020304" pitchFamily="18" charset="0"/>
                <a:hlinkClick r:id="rId2"/>
              </a:rPr>
              <a:t>Luckhoff</a:t>
            </a:r>
            <a:r>
              <a:rPr lang="en-US" b="0" i="0" dirty="0" smtClean="0">
                <a:solidFill>
                  <a:srgbClr val="642A8F"/>
                </a:solidFill>
                <a:effectLst/>
                <a:latin typeface="Times New Roman" panose="02020603050405020304" pitchFamily="18" charset="0"/>
                <a:hlinkClick r:id="rId2"/>
              </a:rPr>
              <a:t>, 2004</a:t>
            </a:r>
            <a:r>
              <a:rPr lang="en-US" b="0" i="0" dirty="0" smtClean="0">
                <a:solidFill>
                  <a:srgbClr val="000000"/>
                </a:solidFill>
                <a:effectLst/>
                <a:latin typeface="Times New Roman" panose="02020603050405020304" pitchFamily="18" charset="0"/>
              </a:rPr>
              <a:t>), and TRPM6 and TRPM7, and each contain a functional protein kinase (</a:t>
            </a:r>
            <a:r>
              <a:rPr lang="en-US" b="0" i="0" dirty="0" smtClean="0">
                <a:solidFill>
                  <a:srgbClr val="642A8F"/>
                </a:solidFill>
                <a:effectLst/>
                <a:latin typeface="Times New Roman" panose="02020603050405020304" pitchFamily="18" charset="0"/>
                <a:hlinkClick r:id="rId2"/>
              </a:rPr>
              <a:t>Runnels et al., 2001</a:t>
            </a:r>
            <a:r>
              <a:rPr lang="en-US" b="0" i="0" dirty="0" smtClean="0">
                <a:solidFill>
                  <a:srgbClr val="000000"/>
                </a:solidFill>
                <a:effectLst/>
                <a:latin typeface="Times New Roman" panose="02020603050405020304" pitchFamily="18" charset="0"/>
              </a:rPr>
              <a:t>). </a:t>
            </a:r>
          </a:p>
          <a:p>
            <a:endParaRPr lang="en-US" dirty="0">
              <a:solidFill>
                <a:srgbClr val="000000"/>
              </a:solidFill>
              <a:latin typeface="Times New Roman" panose="02020603050405020304" pitchFamily="18" charset="0"/>
            </a:endParaRPr>
          </a:p>
          <a:p>
            <a:r>
              <a:rPr lang="en-US" b="0" i="0" dirty="0" smtClean="0">
                <a:solidFill>
                  <a:srgbClr val="FF0000"/>
                </a:solidFill>
                <a:effectLst/>
                <a:latin typeface="Times New Roman" panose="02020603050405020304" pitchFamily="18" charset="0"/>
              </a:rPr>
              <a:t>TRPM8 is perhaps the best-studied member of the TRPMs, and is activated by noxious cold, and chemical compounds such as menthol and eucalyptus (</a:t>
            </a:r>
            <a:r>
              <a:rPr lang="en-US" b="0" i="0" dirty="0" err="1" smtClean="0">
                <a:solidFill>
                  <a:srgbClr val="FF0000"/>
                </a:solidFill>
                <a:effectLst/>
                <a:latin typeface="Times New Roman" panose="02020603050405020304" pitchFamily="18" charset="0"/>
                <a:hlinkClick r:id="rId2"/>
              </a:rPr>
              <a:t>McKemy</a:t>
            </a:r>
            <a:r>
              <a:rPr lang="en-US" b="0" i="0" dirty="0" smtClean="0">
                <a:solidFill>
                  <a:srgbClr val="FF0000"/>
                </a:solidFill>
                <a:effectLst/>
                <a:latin typeface="Times New Roman" panose="02020603050405020304" pitchFamily="18" charset="0"/>
                <a:hlinkClick r:id="rId2"/>
              </a:rPr>
              <a:t> et al., 2002</a:t>
            </a:r>
            <a:r>
              <a:rPr lang="en-US" b="0" i="0" dirty="0" smtClean="0">
                <a:solidFill>
                  <a:srgbClr val="FF0000"/>
                </a:solidFill>
                <a:effectLst/>
                <a:latin typeface="Times New Roman" panose="02020603050405020304" pitchFamily="18" charset="0"/>
              </a:rPr>
              <a:t>). Recent work has also demonstrated that TRPM8 can serve as a physiologically relevant receptor for testosterone</a:t>
            </a:r>
            <a:endParaRPr lang="en-US" b="0" i="0" dirty="0">
              <a:solidFill>
                <a:srgbClr val="FF0000"/>
              </a:solidFill>
              <a:effectLst/>
              <a:latin typeface="Times New Roman" panose="02020603050405020304" pitchFamily="18" charset="0"/>
            </a:endParaRPr>
          </a:p>
        </p:txBody>
      </p:sp>
    </p:spTree>
    <p:extLst>
      <p:ext uri="{BB962C8B-B14F-4D97-AF65-F5344CB8AC3E}">
        <p14:creationId xmlns:p14="http://schemas.microsoft.com/office/powerpoint/2010/main" val="2792720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475172328"/>
              </p:ext>
            </p:extLst>
          </p:nvPr>
        </p:nvGraphicFramePr>
        <p:xfrm>
          <a:off x="1681555" y="1019290"/>
          <a:ext cx="8779014" cy="4351339"/>
        </p:xfrm>
        <a:graphic>
          <a:graphicData uri="http://schemas.openxmlformats.org/drawingml/2006/table">
            <a:tbl>
              <a:tblPr/>
              <a:tblGrid>
                <a:gridCol w="2926338">
                  <a:extLst>
                    <a:ext uri="{9D8B030D-6E8A-4147-A177-3AD203B41FA5}">
                      <a16:colId xmlns:a16="http://schemas.microsoft.com/office/drawing/2014/main" val="4002010663"/>
                    </a:ext>
                  </a:extLst>
                </a:gridCol>
                <a:gridCol w="2926338">
                  <a:extLst>
                    <a:ext uri="{9D8B030D-6E8A-4147-A177-3AD203B41FA5}">
                      <a16:colId xmlns:a16="http://schemas.microsoft.com/office/drawing/2014/main" val="3489941735"/>
                    </a:ext>
                  </a:extLst>
                </a:gridCol>
                <a:gridCol w="2926338">
                  <a:extLst>
                    <a:ext uri="{9D8B030D-6E8A-4147-A177-3AD203B41FA5}">
                      <a16:colId xmlns:a16="http://schemas.microsoft.com/office/drawing/2014/main" val="211832361"/>
                    </a:ext>
                  </a:extLst>
                </a:gridCol>
              </a:tblGrid>
              <a:tr h="305357">
                <a:tc>
                  <a:txBody>
                    <a:bodyPr/>
                    <a:lstStyle/>
                    <a:p>
                      <a:pPr algn="ctr"/>
                      <a:r>
                        <a:rPr lang="en-US" sz="1500">
                          <a:effectLst/>
                        </a:rPr>
                        <a:t>Sub-Family</a:t>
                      </a: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500">
                          <a:effectLst/>
                        </a:rPr>
                        <a:t>Cell/Tissue Expression</a:t>
                      </a: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500">
                          <a:effectLst/>
                        </a:rPr>
                        <a:t>Group</a:t>
                      </a: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1407234628"/>
                  </a:ext>
                </a:extLst>
              </a:tr>
              <a:tr h="305357">
                <a:tc>
                  <a:txBody>
                    <a:bodyPr/>
                    <a:lstStyle/>
                    <a:p>
                      <a:r>
                        <a:rPr lang="en-US" sz="1500" u="none" strike="noStrike">
                          <a:solidFill>
                            <a:srgbClr val="0B0080"/>
                          </a:solidFill>
                          <a:effectLst/>
                          <a:hlinkClick r:id="rId2" tooltip="TRPM1"/>
                        </a:rPr>
                        <a:t>TRPM1</a:t>
                      </a:r>
                      <a:endParaRPr lang="en-US" sz="1500">
                        <a:effectLst/>
                      </a:endParaRP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500">
                          <a:effectLst/>
                        </a:rPr>
                        <a:t>Melanocytes, retina, brain</a:t>
                      </a: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8">
                  <a:txBody>
                    <a:bodyPr/>
                    <a:lstStyle/>
                    <a:p>
                      <a:r>
                        <a:rPr lang="en-US" sz="1500">
                          <a:effectLst/>
                        </a:rPr>
                        <a:t>1</a:t>
                      </a: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665813924"/>
                  </a:ext>
                </a:extLst>
              </a:tr>
              <a:tr h="534375">
                <a:tc>
                  <a:txBody>
                    <a:bodyPr/>
                    <a:lstStyle/>
                    <a:p>
                      <a:r>
                        <a:rPr lang="en-US" sz="1500" u="none" strike="noStrike">
                          <a:solidFill>
                            <a:srgbClr val="0B0080"/>
                          </a:solidFill>
                          <a:effectLst/>
                          <a:hlinkClick r:id="rId3" tooltip="TRPM2"/>
                        </a:rPr>
                        <a:t>TRPM2</a:t>
                      </a:r>
                      <a:endParaRPr lang="en-US" sz="1500">
                        <a:effectLst/>
                      </a:endParaRP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500">
                          <a:effectLst/>
                        </a:rPr>
                        <a:t>Brain, bone marrow, neutrophils, lung, spleen, eye, heart, liver</a:t>
                      </a: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2249915117"/>
                  </a:ext>
                </a:extLst>
              </a:tr>
              <a:tr h="534375">
                <a:tc>
                  <a:txBody>
                    <a:bodyPr/>
                    <a:lstStyle/>
                    <a:p>
                      <a:r>
                        <a:rPr lang="en-US" sz="1500" u="none" strike="noStrike">
                          <a:solidFill>
                            <a:srgbClr val="0B0080"/>
                          </a:solidFill>
                          <a:effectLst/>
                          <a:hlinkClick r:id="rId4" tooltip="TRPM3"/>
                        </a:rPr>
                        <a:t>TRPM3</a:t>
                      </a:r>
                      <a:endParaRPr lang="en-US" sz="1500">
                        <a:effectLst/>
                      </a:endParaRP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500">
                          <a:effectLst/>
                        </a:rPr>
                        <a:t>Kidney, CNS, pituitary, testis, ovary, pancreas, sensory neurons</a:t>
                      </a: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3602985584"/>
                  </a:ext>
                </a:extLst>
              </a:tr>
              <a:tr h="763393">
                <a:tc>
                  <a:txBody>
                    <a:bodyPr/>
                    <a:lstStyle/>
                    <a:p>
                      <a:r>
                        <a:rPr lang="en-US" sz="1500" u="none" strike="noStrike">
                          <a:solidFill>
                            <a:srgbClr val="0B0080"/>
                          </a:solidFill>
                          <a:effectLst/>
                          <a:hlinkClick r:id="rId5" tooltip="TRPM4"/>
                        </a:rPr>
                        <a:t>TRPM4</a:t>
                      </a:r>
                      <a:endParaRPr lang="en-US" sz="1500">
                        <a:effectLst/>
                      </a:endParaRP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500">
                          <a:effectLst/>
                        </a:rPr>
                        <a:t>Heart, pancreas, prostate, testis, colon, macula densa (kidney), lung, placenta, smooth muscle</a:t>
                      </a: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1212010348"/>
                  </a:ext>
                </a:extLst>
              </a:tr>
              <a:tr h="534375">
                <a:tc>
                  <a:txBody>
                    <a:bodyPr/>
                    <a:lstStyle/>
                    <a:p>
                      <a:r>
                        <a:rPr lang="en-US" sz="1500" u="none" strike="noStrike" dirty="0">
                          <a:solidFill>
                            <a:srgbClr val="0B0080"/>
                          </a:solidFill>
                          <a:effectLst/>
                          <a:hlinkClick r:id="rId6" tooltip="TRPM5"/>
                        </a:rPr>
                        <a:t>TRPM5</a:t>
                      </a:r>
                      <a:endParaRPr lang="en-US" sz="1500" dirty="0">
                        <a:effectLst/>
                      </a:endParaRP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500">
                          <a:effectLst/>
                        </a:rPr>
                        <a:t>Tongue, GI-tract, liver, lung, testis, brain, pancreas</a:t>
                      </a: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834507815"/>
                  </a:ext>
                </a:extLst>
              </a:tr>
              <a:tr h="305357">
                <a:tc>
                  <a:txBody>
                    <a:bodyPr/>
                    <a:lstStyle/>
                    <a:p>
                      <a:r>
                        <a:rPr lang="en-US" sz="1500" u="none" strike="noStrike">
                          <a:solidFill>
                            <a:srgbClr val="0B0080"/>
                          </a:solidFill>
                          <a:effectLst/>
                          <a:hlinkClick r:id="rId7" tooltip="TRPM6"/>
                        </a:rPr>
                        <a:t>TRPM6</a:t>
                      </a:r>
                      <a:endParaRPr lang="en-US" sz="1500">
                        <a:effectLst/>
                      </a:endParaRP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500">
                          <a:effectLst/>
                        </a:rPr>
                        <a:t>Kidney, GI-tract</a:t>
                      </a: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1568958568"/>
                  </a:ext>
                </a:extLst>
              </a:tr>
              <a:tr h="534375">
                <a:tc>
                  <a:txBody>
                    <a:bodyPr/>
                    <a:lstStyle/>
                    <a:p>
                      <a:r>
                        <a:rPr lang="en-US" sz="1500" u="none" strike="noStrike">
                          <a:solidFill>
                            <a:srgbClr val="0B0080"/>
                          </a:solidFill>
                          <a:effectLst/>
                          <a:hlinkClick r:id="rId8" tooltip="TRPM7"/>
                        </a:rPr>
                        <a:t>TRPM7</a:t>
                      </a:r>
                      <a:endParaRPr lang="en-US" sz="1500">
                        <a:effectLst/>
                      </a:endParaRP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500">
                          <a:effectLst/>
                        </a:rPr>
                        <a:t>Kidney, bone, heart, pituitary, adipose</a:t>
                      </a: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347136622"/>
                  </a:ext>
                </a:extLst>
              </a:tr>
              <a:tr h="534375">
                <a:tc>
                  <a:txBody>
                    <a:bodyPr/>
                    <a:lstStyle/>
                    <a:p>
                      <a:r>
                        <a:rPr lang="en-US" sz="1500" u="none" strike="noStrike">
                          <a:solidFill>
                            <a:srgbClr val="0B0080"/>
                          </a:solidFill>
                          <a:effectLst/>
                          <a:hlinkClick r:id="rId9" tooltip="TRPM8"/>
                        </a:rPr>
                        <a:t>TRPM8</a:t>
                      </a:r>
                      <a:endParaRPr lang="en-US" sz="1500">
                        <a:effectLst/>
                      </a:endParaRP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500" dirty="0">
                          <a:effectLst/>
                        </a:rPr>
                        <a:t>DRG, TG, liver, smooth muscle, stomach, bladder, prostate</a:t>
                      </a:r>
                    </a:p>
                  </a:txBody>
                  <a:tcPr marL="76339" marR="76339" marT="38170" marB="38170"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603120362"/>
                  </a:ext>
                </a:extLst>
              </a:tr>
            </a:tbl>
          </a:graphicData>
        </a:graphic>
      </p:graphicFrame>
    </p:spTree>
    <p:extLst>
      <p:ext uri="{BB962C8B-B14F-4D97-AF65-F5344CB8AC3E}">
        <p14:creationId xmlns:p14="http://schemas.microsoft.com/office/powerpoint/2010/main" val="1549544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Rectángulo 1"/>
          <p:cNvSpPr/>
          <p:nvPr/>
        </p:nvSpPr>
        <p:spPr>
          <a:xfrm>
            <a:off x="1122217" y="751344"/>
            <a:ext cx="10324407" cy="3139321"/>
          </a:xfrm>
          <a:prstGeom prst="rect">
            <a:avLst/>
          </a:prstGeom>
        </p:spPr>
        <p:txBody>
          <a:bodyPr wrap="square">
            <a:spAutoFit/>
          </a:bodyPr>
          <a:lstStyle/>
          <a:p>
            <a:r>
              <a:rPr lang="en-US" b="1" i="0" dirty="0" smtClean="0">
                <a:solidFill>
                  <a:srgbClr val="985735"/>
                </a:solidFill>
                <a:effectLst/>
                <a:latin typeface="arial" panose="020B0604020202020204" pitchFamily="34" charset="0"/>
              </a:rPr>
              <a:t>1.5. TRPML</a:t>
            </a:r>
          </a:p>
          <a:p>
            <a:r>
              <a:rPr lang="en-US" b="0" i="0" dirty="0" smtClean="0">
                <a:solidFill>
                  <a:srgbClr val="000000"/>
                </a:solidFill>
                <a:effectLst/>
                <a:latin typeface="Times New Roman" panose="02020603050405020304" pitchFamily="18" charset="0"/>
              </a:rPr>
              <a:t>The three </a:t>
            </a:r>
            <a:r>
              <a:rPr lang="en-US" b="0" i="0" dirty="0" err="1" smtClean="0">
                <a:solidFill>
                  <a:srgbClr val="000000"/>
                </a:solidFill>
                <a:effectLst/>
                <a:latin typeface="Times New Roman" panose="02020603050405020304" pitchFamily="18" charset="0"/>
              </a:rPr>
              <a:t>mucolipins</a:t>
            </a:r>
            <a:r>
              <a:rPr lang="en-US" b="0" i="0" dirty="0" smtClean="0">
                <a:solidFill>
                  <a:srgbClr val="000000"/>
                </a:solidFill>
                <a:effectLst/>
                <a:latin typeface="Times New Roman" panose="02020603050405020304" pitchFamily="18" charset="0"/>
              </a:rPr>
              <a:t>, TRPML1–3 (also known as MCOLN1–3) are named after loss of function mutations in TRPML1 that result in the neurodegenerative disease type IV </a:t>
            </a:r>
            <a:r>
              <a:rPr lang="en-US" b="0" i="0" dirty="0" err="1" smtClean="0">
                <a:solidFill>
                  <a:srgbClr val="000000"/>
                </a:solidFill>
                <a:effectLst/>
                <a:latin typeface="Times New Roman" panose="02020603050405020304" pitchFamily="18" charset="0"/>
              </a:rPr>
              <a:t>mucolipidosis</a:t>
            </a:r>
            <a:r>
              <a:rPr lang="en-US" b="0" i="0" dirty="0" smtClean="0">
                <a:solidFill>
                  <a:srgbClr val="000000"/>
                </a:solidFill>
                <a:effectLst/>
                <a:latin typeface="Times New Roman" panose="02020603050405020304" pitchFamily="18" charset="0"/>
              </a:rPr>
              <a:t> (reviewed in </a:t>
            </a:r>
            <a:r>
              <a:rPr lang="en-US" b="0" i="0" dirty="0" err="1" smtClean="0">
                <a:solidFill>
                  <a:srgbClr val="642A8F"/>
                </a:solidFill>
                <a:effectLst/>
                <a:latin typeface="Times New Roman" panose="02020603050405020304" pitchFamily="18" charset="0"/>
                <a:hlinkClick r:id="rId2"/>
              </a:rPr>
              <a:t>Slaugenhaupt</a:t>
            </a:r>
            <a:r>
              <a:rPr lang="en-US" b="0" i="0" dirty="0" smtClean="0">
                <a:solidFill>
                  <a:srgbClr val="642A8F"/>
                </a:solidFill>
                <a:effectLst/>
                <a:latin typeface="Times New Roman" panose="02020603050405020304" pitchFamily="18" charset="0"/>
                <a:hlinkClick r:id="rId2"/>
              </a:rPr>
              <a:t>, 2002</a:t>
            </a:r>
            <a:r>
              <a:rPr lang="en-US" b="0" i="0" dirty="0" smtClean="0">
                <a:solidFill>
                  <a:srgbClr val="000000"/>
                </a:solidFill>
                <a:effectLst/>
                <a:latin typeface="Times New Roman" panose="02020603050405020304" pitchFamily="18" charset="0"/>
              </a:rPr>
              <a:t>). TRPMLs are the most distantly connected subfamily and lack the extensive cytoplasmic N- and C-termini found in many other TRPs. This may be related to their </a:t>
            </a:r>
            <a:r>
              <a:rPr lang="en-US" b="0" i="0" dirty="0" smtClean="0">
                <a:solidFill>
                  <a:srgbClr val="FF0000"/>
                </a:solidFill>
                <a:effectLst/>
                <a:latin typeface="Times New Roman" panose="02020603050405020304" pitchFamily="18" charset="0"/>
              </a:rPr>
              <a:t>subcellular localization</a:t>
            </a:r>
            <a:r>
              <a:rPr lang="en-US" b="0" i="0" dirty="0" smtClean="0">
                <a:solidFill>
                  <a:srgbClr val="000000"/>
                </a:solidFill>
                <a:effectLst/>
                <a:latin typeface="Times New Roman" panose="02020603050405020304" pitchFamily="18" charset="0"/>
              </a:rPr>
              <a:t>; whereas </a:t>
            </a:r>
            <a:r>
              <a:rPr lang="en-US" b="0" i="0" dirty="0" smtClean="0">
                <a:solidFill>
                  <a:srgbClr val="FF0000"/>
                </a:solidFill>
                <a:effectLst/>
                <a:latin typeface="Times New Roman" panose="02020603050405020304" pitchFamily="18" charset="0"/>
              </a:rPr>
              <a:t>many TRPs are known to traffic to the plasma membrane where they exert their physiological functions</a:t>
            </a:r>
            <a:r>
              <a:rPr lang="en-US" b="0" i="0" dirty="0" smtClean="0">
                <a:solidFill>
                  <a:srgbClr val="000000"/>
                </a:solidFill>
                <a:effectLst/>
                <a:latin typeface="Times New Roman" panose="02020603050405020304" pitchFamily="18" charset="0"/>
              </a:rPr>
              <a:t>, </a:t>
            </a:r>
            <a:r>
              <a:rPr lang="en-US" b="0" i="0" dirty="0" smtClean="0">
                <a:solidFill>
                  <a:srgbClr val="FF0000"/>
                </a:solidFill>
                <a:effectLst/>
                <a:latin typeface="Times New Roman" panose="02020603050405020304" pitchFamily="18" charset="0"/>
              </a:rPr>
              <a:t>TRPMLs predominantly localize to intracellular membranes of the endo- and exocytosis pathways </a:t>
            </a:r>
            <a:r>
              <a:rPr lang="en-US" b="0" i="0" dirty="0" smtClean="0">
                <a:solidFill>
                  <a:srgbClr val="000000"/>
                </a:solidFill>
                <a:effectLst/>
                <a:latin typeface="Times New Roman" panose="02020603050405020304" pitchFamily="18" charset="0"/>
              </a:rPr>
              <a:t>(reviewed in </a:t>
            </a:r>
            <a:r>
              <a:rPr lang="en-US" b="0" i="0" dirty="0" err="1" smtClean="0">
                <a:solidFill>
                  <a:srgbClr val="642A8F"/>
                </a:solidFill>
                <a:effectLst/>
                <a:latin typeface="Times New Roman" panose="02020603050405020304" pitchFamily="18" charset="0"/>
                <a:hlinkClick r:id="rId2"/>
              </a:rPr>
              <a:t>Venkatachalam</a:t>
            </a:r>
            <a:r>
              <a:rPr lang="en-US" b="0" i="0" dirty="0" smtClean="0">
                <a:solidFill>
                  <a:srgbClr val="642A8F"/>
                </a:solidFill>
                <a:effectLst/>
                <a:latin typeface="Times New Roman" panose="02020603050405020304" pitchFamily="18" charset="0"/>
                <a:hlinkClick r:id="rId2"/>
              </a:rPr>
              <a:t> et al., 2015</a:t>
            </a:r>
            <a:r>
              <a:rPr lang="en-US" b="0" i="0" dirty="0" smtClean="0">
                <a:solidFill>
                  <a:srgbClr val="000000"/>
                </a:solidFill>
                <a:effectLst/>
                <a:latin typeface="Times New Roman" panose="02020603050405020304" pitchFamily="18" charset="0"/>
              </a:rPr>
              <a:t>). Although the endogenous regulation of TRPMLs is not well understood, it is known that the activity of these channels is </a:t>
            </a:r>
            <a:r>
              <a:rPr lang="en-US" b="0" i="0" dirty="0" smtClean="0">
                <a:solidFill>
                  <a:srgbClr val="FF0000"/>
                </a:solidFill>
                <a:effectLst/>
                <a:latin typeface="Times New Roman" panose="02020603050405020304" pitchFamily="18" charset="0"/>
              </a:rPr>
              <a:t>regulated by </a:t>
            </a:r>
            <a:r>
              <a:rPr lang="en-US" b="0" i="0" dirty="0" err="1" smtClean="0">
                <a:solidFill>
                  <a:srgbClr val="FF0000"/>
                </a:solidFill>
                <a:effectLst/>
                <a:latin typeface="Times New Roman" panose="02020603050405020304" pitchFamily="18" charset="0"/>
              </a:rPr>
              <a:t>phosphoinositides</a:t>
            </a:r>
            <a:r>
              <a:rPr lang="en-US" b="0" i="0" dirty="0" smtClean="0">
                <a:solidFill>
                  <a:srgbClr val="FF0000"/>
                </a:solidFill>
                <a:effectLst/>
                <a:latin typeface="Times New Roman" panose="02020603050405020304" pitchFamily="18" charset="0"/>
              </a:rPr>
              <a:t> </a:t>
            </a:r>
            <a:r>
              <a:rPr lang="en-US" b="0" i="0" dirty="0" smtClean="0">
                <a:solidFill>
                  <a:srgbClr val="000000"/>
                </a:solidFill>
                <a:effectLst/>
                <a:latin typeface="Times New Roman" panose="02020603050405020304" pitchFamily="18" charset="0"/>
              </a:rPr>
              <a:t>(</a:t>
            </a:r>
            <a:r>
              <a:rPr lang="en-US" b="0" i="0" dirty="0" smtClean="0">
                <a:solidFill>
                  <a:srgbClr val="642A8F"/>
                </a:solidFill>
                <a:effectLst/>
                <a:latin typeface="Times New Roman" panose="02020603050405020304" pitchFamily="18" charset="0"/>
                <a:hlinkClick r:id="rId2"/>
              </a:rPr>
              <a:t>Dong et al., 2010</a:t>
            </a:r>
            <a:r>
              <a:rPr lang="en-US" b="0" i="0" dirty="0" smtClean="0">
                <a:solidFill>
                  <a:srgbClr val="000000"/>
                </a:solidFill>
                <a:effectLst/>
                <a:latin typeface="Times New Roman" panose="02020603050405020304" pitchFamily="18" charset="0"/>
              </a:rPr>
              <a:t>), as is true for most other TRP channels (</a:t>
            </a:r>
            <a:r>
              <a:rPr lang="en-US" b="0" i="0" dirty="0" smtClean="0">
                <a:solidFill>
                  <a:srgbClr val="642A8F"/>
                </a:solidFill>
                <a:effectLst/>
                <a:latin typeface="Times New Roman" panose="02020603050405020304" pitchFamily="18" charset="0"/>
                <a:hlinkClick r:id="rId2"/>
              </a:rPr>
              <a:t>Zheng and Trudeau, 2015</a:t>
            </a:r>
            <a:r>
              <a:rPr lang="en-US" b="0" i="0" dirty="0" smtClean="0">
                <a:solidFill>
                  <a:srgbClr val="000000"/>
                </a:solidFill>
                <a:effectLst/>
                <a:latin typeface="Times New Roman" panose="02020603050405020304" pitchFamily="18" charset="0"/>
              </a:rPr>
              <a:t>). Recently, synthetic agonists for the TRPMLs have been developed to facilitate further study of these channels (</a:t>
            </a:r>
            <a:r>
              <a:rPr lang="en-US" b="0" i="0" dirty="0" smtClean="0">
                <a:solidFill>
                  <a:srgbClr val="642A8F"/>
                </a:solidFill>
                <a:effectLst/>
                <a:latin typeface="Times New Roman" panose="02020603050405020304" pitchFamily="18" charset="0"/>
                <a:hlinkClick r:id="rId2"/>
              </a:rPr>
              <a:t>Shen et al., 2012</a:t>
            </a:r>
            <a:r>
              <a:rPr lang="en-US" b="0" i="0" dirty="0" smtClean="0">
                <a:solidFill>
                  <a:srgbClr val="000000"/>
                </a:solidFill>
                <a:effectLst/>
                <a:latin typeface="Times New Roman" panose="02020603050405020304" pitchFamily="18" charset="0"/>
              </a:rPr>
              <a:t>; </a:t>
            </a:r>
            <a:r>
              <a:rPr lang="en-US" b="0" i="0" dirty="0" smtClean="0">
                <a:solidFill>
                  <a:srgbClr val="642A8F"/>
                </a:solidFill>
                <a:effectLst/>
                <a:latin typeface="Times New Roman" panose="02020603050405020304" pitchFamily="18" charset="0"/>
                <a:hlinkClick r:id="rId2"/>
              </a:rPr>
              <a:t>Grimm et al., 2010</a:t>
            </a:r>
            <a:r>
              <a:rPr lang="en-US" b="0" i="0" dirty="0" smtClean="0">
                <a:solidFill>
                  <a:srgbClr val="000000"/>
                </a:solidFill>
                <a:effectLst/>
                <a:latin typeface="Times New Roman" panose="02020603050405020304" pitchFamily="18" charset="0"/>
              </a:rPr>
              <a:t>).</a:t>
            </a:r>
            <a:endParaRPr lang="en-US" b="0" i="0" dirty="0">
              <a:solidFill>
                <a:srgbClr val="000000"/>
              </a:solidFill>
              <a:effectLst/>
              <a:latin typeface="Times New Roman" panose="02020603050405020304" pitchFamily="18"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607376454"/>
              </p:ext>
            </p:extLst>
          </p:nvPr>
        </p:nvGraphicFramePr>
        <p:xfrm>
          <a:off x="863138" y="4358741"/>
          <a:ext cx="10515600" cy="1463040"/>
        </p:xfrm>
        <a:graphic>
          <a:graphicData uri="http://schemas.openxmlformats.org/drawingml/2006/table">
            <a:tbl>
              <a:tblPr/>
              <a:tblGrid>
                <a:gridCol w="3505200">
                  <a:extLst>
                    <a:ext uri="{9D8B030D-6E8A-4147-A177-3AD203B41FA5}">
                      <a16:colId xmlns:a16="http://schemas.microsoft.com/office/drawing/2014/main" val="3103533978"/>
                    </a:ext>
                  </a:extLst>
                </a:gridCol>
                <a:gridCol w="3505200">
                  <a:extLst>
                    <a:ext uri="{9D8B030D-6E8A-4147-A177-3AD203B41FA5}">
                      <a16:colId xmlns:a16="http://schemas.microsoft.com/office/drawing/2014/main" val="589012183"/>
                    </a:ext>
                  </a:extLst>
                </a:gridCol>
                <a:gridCol w="3505200">
                  <a:extLst>
                    <a:ext uri="{9D8B030D-6E8A-4147-A177-3AD203B41FA5}">
                      <a16:colId xmlns:a16="http://schemas.microsoft.com/office/drawing/2014/main" val="296689068"/>
                    </a:ext>
                  </a:extLst>
                </a:gridCol>
              </a:tblGrid>
              <a:tr h="0">
                <a:tc>
                  <a:txBody>
                    <a:bodyPr/>
                    <a:lstStyle/>
                    <a:p>
                      <a:pPr algn="ctr"/>
                      <a:r>
                        <a:rPr lang="en-US">
                          <a:effectLst/>
                        </a:rPr>
                        <a:t>Sub-Family</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a:effectLst/>
                        </a:rPr>
                        <a:t>Cell/Tissue Expression</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a:effectLst/>
                        </a:rPr>
                        <a:t>Group</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2332755519"/>
                  </a:ext>
                </a:extLst>
              </a:tr>
              <a:tr h="0">
                <a:tc>
                  <a:txBody>
                    <a:bodyPr/>
                    <a:lstStyle/>
                    <a:p>
                      <a:r>
                        <a:rPr lang="en-US" u="none" strike="noStrike">
                          <a:solidFill>
                            <a:srgbClr val="0B0080"/>
                          </a:solidFill>
                          <a:effectLst/>
                          <a:hlinkClick r:id="rId3" tooltip="MCOLN1"/>
                        </a:rPr>
                        <a:t>TRPML1</a:t>
                      </a:r>
                      <a:endParaRPr lang="en-US">
                        <a:effectLst/>
                      </a:endParaRP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Brain, heart, skeletal muscle,</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3">
                  <a:txBody>
                    <a:bodyPr/>
                    <a:lstStyle/>
                    <a:p>
                      <a:r>
                        <a:rPr lang="en-US">
                          <a:effectLst/>
                        </a:rPr>
                        <a:t>2</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833488778"/>
                  </a:ext>
                </a:extLst>
              </a:tr>
              <a:tr h="0">
                <a:tc>
                  <a:txBody>
                    <a:bodyPr/>
                    <a:lstStyle/>
                    <a:p>
                      <a:r>
                        <a:rPr lang="en-US" u="none" strike="noStrike">
                          <a:solidFill>
                            <a:srgbClr val="0B0080"/>
                          </a:solidFill>
                          <a:effectLst/>
                          <a:hlinkClick r:id="rId4" tooltip="MCOLN2"/>
                        </a:rPr>
                        <a:t>TRPML2</a:t>
                      </a:r>
                      <a:endParaRPr lang="en-US">
                        <a:effectLst/>
                      </a:endParaRP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Intracellular ion channel</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1325346931"/>
                  </a:ext>
                </a:extLst>
              </a:tr>
              <a:tr h="0">
                <a:tc>
                  <a:txBody>
                    <a:bodyPr/>
                    <a:lstStyle/>
                    <a:p>
                      <a:r>
                        <a:rPr lang="en-US" u="none" strike="noStrike">
                          <a:solidFill>
                            <a:srgbClr val="0B0080"/>
                          </a:solidFill>
                          <a:effectLst/>
                          <a:hlinkClick r:id="rId5" tooltip="MCOLN3"/>
                        </a:rPr>
                        <a:t>TRPML3</a:t>
                      </a:r>
                      <a:endParaRPr lang="en-US">
                        <a:effectLst/>
                      </a:endParaRP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dirty="0">
                          <a:effectLst/>
                        </a:rPr>
                        <a:t>Cochlea</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extLst>
                  <a:ext uri="{0D108BD9-81ED-4DB2-BD59-A6C34878D82A}">
                    <a16:rowId xmlns:a16="http://schemas.microsoft.com/office/drawing/2014/main" val="1991628500"/>
                  </a:ext>
                </a:extLst>
              </a:tr>
            </a:tbl>
          </a:graphicData>
        </a:graphic>
      </p:graphicFrame>
    </p:spTree>
    <p:extLst>
      <p:ext uri="{BB962C8B-B14F-4D97-AF65-F5344CB8AC3E}">
        <p14:creationId xmlns:p14="http://schemas.microsoft.com/office/powerpoint/2010/main" val="328807017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3078</Words>
  <Application>Microsoft Office PowerPoint</Application>
  <PresentationFormat>Panorámica</PresentationFormat>
  <Paragraphs>253</Paragraphs>
  <Slides>33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33</vt:i4>
      </vt:variant>
    </vt:vector>
  </HeadingPairs>
  <TitlesOfParts>
    <vt:vector size="39" baseType="lpstr">
      <vt:lpstr>Arial</vt: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TRP channels</dc:title>
  <dc:creator>Usuario de Windows</dc:creator>
  <cp:lastModifiedBy>Usuario de Windows</cp:lastModifiedBy>
  <cp:revision>27</cp:revision>
  <dcterms:created xsi:type="dcterms:W3CDTF">2019-11-21T23:53:34Z</dcterms:created>
  <dcterms:modified xsi:type="dcterms:W3CDTF">2019-11-22T02:18:58Z</dcterms:modified>
</cp:coreProperties>
</file>